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9" r:id="rId4"/>
    <p:sldId id="323" r:id="rId5"/>
    <p:sldId id="275" r:id="rId6"/>
    <p:sldId id="285" r:id="rId7"/>
    <p:sldId id="307" r:id="rId8"/>
    <p:sldId id="297" r:id="rId9"/>
    <p:sldId id="284" r:id="rId10"/>
    <p:sldId id="260" r:id="rId11"/>
    <p:sldId id="286" r:id="rId12"/>
    <p:sldId id="262" r:id="rId13"/>
    <p:sldId id="324" r:id="rId14"/>
    <p:sldId id="326" r:id="rId15"/>
    <p:sldId id="328" r:id="rId16"/>
    <p:sldId id="261" r:id="rId17"/>
    <p:sldId id="263" r:id="rId18"/>
    <p:sldId id="329" r:id="rId19"/>
    <p:sldId id="330" r:id="rId20"/>
    <p:sldId id="331" r:id="rId21"/>
    <p:sldId id="332" r:id="rId22"/>
    <p:sldId id="276" r:id="rId23"/>
    <p:sldId id="279" r:id="rId24"/>
    <p:sldId id="277" r:id="rId25"/>
    <p:sldId id="278" r:id="rId26"/>
    <p:sldId id="280" r:id="rId27"/>
    <p:sldId id="258" r:id="rId28"/>
    <p:sldId id="264" r:id="rId29"/>
    <p:sldId id="325" r:id="rId30"/>
    <p:sldId id="267" r:id="rId31"/>
    <p:sldId id="268" r:id="rId32"/>
    <p:sldId id="266" r:id="rId33"/>
    <p:sldId id="345" r:id="rId34"/>
    <p:sldId id="346"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567" autoAdjust="0"/>
  </p:normalViewPr>
  <p:slideViewPr>
    <p:cSldViewPr snapToGrid="0">
      <p:cViewPr varScale="1">
        <p:scale>
          <a:sx n="67" d="100"/>
          <a:sy n="67" d="100"/>
        </p:scale>
        <p:origin x="1083"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FC505F-35A9-4112-81BE-7422ABCF47CF}" type="datetimeFigureOut">
              <a:rPr lang="zh-CN" altLang="en-US" smtClean="0"/>
              <a:t>2024/8/20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6E816-F252-4670-96FD-382129FAA6C4}" type="slidenum">
              <a:rPr lang="zh-CN" altLang="en-US" smtClean="0"/>
              <a:t>‹#›</a:t>
            </a:fld>
            <a:endParaRPr lang="zh-CN" altLang="en-US"/>
          </a:p>
        </p:txBody>
      </p:sp>
    </p:spTree>
    <p:extLst>
      <p:ext uri="{BB962C8B-B14F-4D97-AF65-F5344CB8AC3E}">
        <p14:creationId xmlns:p14="http://schemas.microsoft.com/office/powerpoint/2010/main" val="2956106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scopus.com/"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webofscience.com/"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ebofscience.help.clarivate.com/en-us/Content/advanced-search.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Calibri" panose="020F0502020204030204" pitchFamily="34" charset="0"/>
              </a:rPr>
              <a:t>You can search for all the materials in the Print Collections in the library catalogue. You can access the library catalogue from the library homepage, from the drop-down menu of Resources, or </a:t>
            </a:r>
            <a:r>
              <a:rPr lang="en-US" altLang="zh-CN" sz="1800" kern="1200" dirty="0">
                <a:solidFill>
                  <a:schemeClr val="tx1"/>
                </a:solidFill>
                <a:effectLst/>
                <a:latin typeface="+mn-lt"/>
                <a:ea typeface="+mn-ea"/>
                <a:cs typeface="+mn-cs"/>
              </a:rPr>
              <a:t>directly search in the search box on the library homepage.</a:t>
            </a:r>
            <a:endParaRPr lang="en-US" sz="1800" b="0" i="0" u="none" strike="noStrike" baseline="0" dirty="0">
              <a:solidFill>
                <a:srgbClr val="000000"/>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u="none" strike="noStrike" baseline="0" dirty="0">
                <a:solidFill>
                  <a:srgbClr val="000000"/>
                </a:solidFill>
                <a:latin typeface="等线" panose="02010600030101010101" pitchFamily="2" charset="-122"/>
                <a:ea typeface="等线" panose="02010600030101010101" pitchFamily="2" charset="-122"/>
              </a:rPr>
              <a:t>	</a:t>
            </a:r>
          </a:p>
        </p:txBody>
      </p:sp>
      <p:sp>
        <p:nvSpPr>
          <p:cNvPr id="4" name="Slide Number Placeholder 3"/>
          <p:cNvSpPr>
            <a:spLocks noGrp="1"/>
          </p:cNvSpPr>
          <p:nvPr>
            <p:ph type="sldNum" sz="quarter" idx="10"/>
          </p:nvPr>
        </p:nvSpPr>
        <p:spPr/>
        <p:txBody>
          <a:bodyPr/>
          <a:lstStyle/>
          <a:p>
            <a:fld id="{4B6E8AB6-B3E6-4E35-8EC8-0A7F0A99FF65}" type="slidenum">
              <a:rPr lang="zh-CN" altLang="en-US" smtClean="0"/>
              <a:t>4</a:t>
            </a:fld>
            <a:endParaRPr lang="zh-CN" altLang="en-US"/>
          </a:p>
        </p:txBody>
      </p:sp>
    </p:spTree>
    <p:extLst>
      <p:ext uri="{BB962C8B-B14F-4D97-AF65-F5344CB8AC3E}">
        <p14:creationId xmlns:p14="http://schemas.microsoft.com/office/powerpoint/2010/main" val="1546683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7B4A54-F6FF-4EB6-B518-712E003F3E4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5CB6AF-4BB6-42ED-BF85-4211B3050776}"/>
              </a:ext>
            </a:extLst>
          </p:cNvPr>
          <p:cNvSpPr txBox="1">
            <a:spLocks noGrp="1"/>
          </p:cNvSpPr>
          <p:nvPr>
            <p:ph type="body" sz="quarter" idx="1"/>
          </p:nvPr>
        </p:nvSpPr>
        <p:spPr/>
        <p:txBody>
          <a:bodyPr/>
          <a:lstStyle/>
          <a:p>
            <a:pPr lvl="0"/>
            <a:r>
              <a:rPr lang="en-US" b="1" dirty="0"/>
              <a:t>What is an Abstract/Index database? </a:t>
            </a:r>
            <a:endParaRPr lang="en-US" dirty="0"/>
          </a:p>
          <a:p>
            <a:pPr lvl="0"/>
            <a:r>
              <a:rPr lang="en-US" dirty="0"/>
              <a:t>In general, it is a useful tool for looking through documents. But, it just provides links to documents, not the full text.</a:t>
            </a:r>
          </a:p>
        </p:txBody>
      </p:sp>
      <p:sp>
        <p:nvSpPr>
          <p:cNvPr id="4" name="灯片编号占位符 3">
            <a:extLst>
              <a:ext uri="{FF2B5EF4-FFF2-40B4-BE49-F238E27FC236}">
                <a16:creationId xmlns:a16="http://schemas.microsoft.com/office/drawing/2014/main" id="{A1547BE5-694E-4FA9-AA74-5F47DCC5DDD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25C6EF9-E7D1-4233-9A3B-CE6DBB78E78B}" type="slidenum">
              <a:t>14</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B17C7B-A187-4FB1-8C60-4169A364E32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2687A6-DC3F-470D-A222-17C5FF0D6169}"/>
              </a:ext>
            </a:extLst>
          </p:cNvPr>
          <p:cNvSpPr txBox="1">
            <a:spLocks noGrp="1"/>
          </p:cNvSpPr>
          <p:nvPr>
            <p:ph type="body" sz="quarter" idx="1"/>
          </p:nvPr>
        </p:nvSpPr>
        <p:spPr/>
        <p:txBody>
          <a:bodyPr/>
          <a:lstStyle/>
          <a:p>
            <a:pPr lvl="0"/>
            <a:r>
              <a:rPr lang="en-US" b="1" dirty="0"/>
              <a:t>Which databases are Abstract/Index databases?</a:t>
            </a:r>
            <a:endParaRPr lang="en-US" dirty="0"/>
          </a:p>
          <a:p>
            <a:pPr lvl="0"/>
            <a:r>
              <a:rPr lang="en-US" dirty="0"/>
              <a:t>Web of Science and Scopus are the most common databases.</a:t>
            </a:r>
          </a:p>
          <a:p>
            <a:pPr lvl="0"/>
            <a:r>
              <a:rPr lang="en-US" dirty="0"/>
              <a:t>Scopus: </a:t>
            </a:r>
            <a:r>
              <a:rPr lang="en-US" u="sng" dirty="0">
                <a:hlinkClick r:id="rId3"/>
              </a:rPr>
              <a:t>https://www.scopus.com/</a:t>
            </a:r>
            <a:endParaRPr lang="en-US" dirty="0"/>
          </a:p>
          <a:p>
            <a:pPr lvl="0"/>
            <a:r>
              <a:rPr lang="en-US" dirty="0"/>
              <a:t>It covers documents in the areas of science, engineering and technology, medicine, and social sciences.</a:t>
            </a:r>
          </a:p>
          <a:p>
            <a:pPr lvl="0"/>
            <a:r>
              <a:rPr lang="en-US" dirty="0"/>
              <a:t>Web of Science: </a:t>
            </a:r>
            <a:r>
              <a:rPr lang="en-US" u="sng" dirty="0">
                <a:hlinkClick r:id="rId4"/>
              </a:rPr>
              <a:t>https://www.webofscience.com/</a:t>
            </a:r>
            <a:endParaRPr lang="en-US" dirty="0"/>
          </a:p>
          <a:p>
            <a:pPr lvl="0"/>
            <a:r>
              <a:rPr lang="en-US" dirty="0"/>
              <a:t>It mainly covers documents in the areas of science, social sciences, arts and humanities.</a:t>
            </a:r>
          </a:p>
        </p:txBody>
      </p:sp>
      <p:sp>
        <p:nvSpPr>
          <p:cNvPr id="4" name="灯片编号占位符 3">
            <a:extLst>
              <a:ext uri="{FF2B5EF4-FFF2-40B4-BE49-F238E27FC236}">
                <a16:creationId xmlns:a16="http://schemas.microsoft.com/office/drawing/2014/main" id="{E1737FA8-D748-410B-9540-8AAFD90DF12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5914010-A17D-46CA-BA80-274E16EF161E}" type="slidenum">
              <a:t>15</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E14742-EAFE-4C9E-B6F0-25BA1209EA9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99A63D7-2BC9-4633-895C-E73354B477BA}"/>
              </a:ext>
            </a:extLst>
          </p:cNvPr>
          <p:cNvSpPr txBox="1">
            <a:spLocks noGrp="1"/>
          </p:cNvSpPr>
          <p:nvPr>
            <p:ph type="body" sz="quarter" idx="1"/>
          </p:nvPr>
        </p:nvSpPr>
        <p:spPr/>
        <p:txBody>
          <a:bodyPr/>
          <a:lstStyle/>
          <a:p>
            <a:pPr lvl="0"/>
            <a:r>
              <a:rPr lang="en-US" b="1" dirty="0"/>
              <a:t>So how do we do a document search in these databases? Let's take Web of Science as an example for one study.</a:t>
            </a:r>
            <a:br>
              <a:rPr lang="en-US" dirty="0"/>
            </a:br>
            <a:r>
              <a:rPr lang="en-US" dirty="0"/>
              <a:t>First of all, let's understand the basic search way.</a:t>
            </a:r>
          </a:p>
          <a:p>
            <a:pPr lvl="0"/>
            <a:r>
              <a:rPr lang="en-US" dirty="0"/>
              <a:t>1. Open the homepage of Web of Science, you will see a search box. In the search box, we can enter the keywords, authors, journal name, and other information. Click the Search button.</a:t>
            </a:r>
          </a:p>
          <a:p>
            <a:pPr lvl="0"/>
            <a:r>
              <a:rPr lang="en-US" dirty="0"/>
              <a:t>2. The search results will be displayed on a new page. You can further filter and sort them as required. For example, filter by year of publication, author, journal, etc.</a:t>
            </a:r>
          </a:p>
          <a:p>
            <a:pPr lvl="0"/>
            <a:r>
              <a:rPr lang="en-US" dirty="0"/>
              <a:t>3. By clicking the title of the article in the search result, we can see the detailed information of the article, including the abstract, authors, journal name, citation frequency, and so on.</a:t>
            </a:r>
          </a:p>
          <a:p>
            <a:pPr lvl="0"/>
            <a:r>
              <a:rPr lang="en-US" dirty="0"/>
              <a:t>4. We can also select "Analyze" in the navigation bar at the top of the search results page for more in-depth analysis and visualization, such as generating citation reports, analyzing author collaboration networks, and so on.</a:t>
            </a:r>
          </a:p>
          <a:p>
            <a:pPr lvl="0"/>
            <a:br>
              <a:rPr lang="en-US" dirty="0"/>
            </a:br>
            <a:r>
              <a:rPr lang="en-US" dirty="0"/>
              <a:t>How do we search in an advanced way?</a:t>
            </a:r>
          </a:p>
          <a:p>
            <a:pPr lvl="0"/>
            <a:r>
              <a:rPr lang="en-US" dirty="0"/>
              <a:t>Open the homepage of Web of Science and you will see an Advanced Search tab. Click on it.</a:t>
            </a:r>
          </a:p>
          <a:p>
            <a:pPr lvl="0"/>
            <a:r>
              <a:rPr lang="en-US" dirty="0"/>
              <a:t>After entering the Advanced Search page, we can specify the search criteria in a more precise way. For example, Boolean operators, field codes, exact phrases, and wildcards.</a:t>
            </a:r>
          </a:p>
          <a:p>
            <a:pPr lvl="0"/>
            <a:br>
              <a:rPr lang="en-US" dirty="0"/>
            </a:br>
            <a:r>
              <a:rPr lang="en-US" dirty="0"/>
              <a:t>- Boolean Operators: they are logical operators used in the search process. The common Boolean operators are AND, OR, and NOT. They are used to link keywords or search terms to build more complex searches.</a:t>
            </a:r>
          </a:p>
          <a:p>
            <a:pPr lvl="0"/>
            <a:r>
              <a:rPr lang="en-US" dirty="0"/>
              <a:t>AND is used for search results that contain two or more keywords or search terms at the same time.</a:t>
            </a:r>
          </a:p>
          <a:p>
            <a:pPr lvl="0"/>
            <a:r>
              <a:rPr lang="en-US" dirty="0"/>
              <a:t>OR is used for search results that contain any one keyword or term.</a:t>
            </a:r>
          </a:p>
          <a:p>
            <a:pPr lvl="0"/>
            <a:r>
              <a:rPr lang="en-US" dirty="0"/>
              <a:t>NOT is used to exclude search results that contain a specific keyword or term.</a:t>
            </a:r>
          </a:p>
          <a:p>
            <a:pPr lvl="0"/>
            <a:br>
              <a:rPr lang="en-US" dirty="0"/>
            </a:br>
            <a:r>
              <a:rPr lang="en-US" dirty="0"/>
              <a:t>- Field Codes: they are used to specify specific fields or attributes to be searched for in a search. In some databases or search engines, field codes can be used to limit the search results to matches in specific fields. For example, in Web of Science, "TI" is for Title, "AU" is for Author, "AD" is for Address, and so on.</a:t>
            </a:r>
          </a:p>
          <a:p>
            <a:pPr lvl="0"/>
            <a:r>
              <a:rPr lang="en-US" dirty="0"/>
              <a:t> </a:t>
            </a:r>
          </a:p>
          <a:p>
            <a:pPr lvl="0"/>
            <a:r>
              <a:rPr lang="en-US" dirty="0"/>
              <a:t>- Exact Phrase: it is a specific phrase or word group consisting of multiple keywords that need to appear in the exact same order and form in a search. Enclose the keyword in inverted commas to instruct the search engine to match it as an exact phrase. This is useful for limiting search results to literature that contains specific phrases.</a:t>
            </a:r>
          </a:p>
          <a:p>
            <a:pPr lvl="0"/>
            <a:br>
              <a:rPr lang="en-US" dirty="0"/>
            </a:br>
            <a:r>
              <a:rPr lang="en-US" dirty="0"/>
              <a:t>- Wildcard: A wildcard is a symbol used to replace one or more characters in a search. Common wildcards are the asterisk (*), question mark (?), and the dollar sign ($). An asterisk denotes any sequence of characters (including empty sequences). The question mark represents any single character. The dollar sign $ represents only zero or one character. Using wildcards extends the search to find related documents with imperfect matches. The dollar sign $ represents zero or one character only in Web of Science.</a:t>
            </a:r>
          </a:p>
          <a:p>
            <a:pPr lvl="0"/>
            <a:br>
              <a:rPr lang="en-US" dirty="0"/>
            </a:br>
            <a:r>
              <a:rPr lang="en-US" dirty="0"/>
              <a:t>For more search skills, we can access this link: </a:t>
            </a:r>
            <a:r>
              <a:rPr lang="en-US" u="sng" dirty="0">
                <a:hlinkClick r:id="rId3"/>
              </a:rPr>
              <a:t>http://webofscience.help.clarivate.com/en-us/Content/advanced-search.html</a:t>
            </a:r>
            <a:endParaRPr lang="en-US" dirty="0"/>
          </a:p>
        </p:txBody>
      </p:sp>
      <p:sp>
        <p:nvSpPr>
          <p:cNvPr id="4" name="灯片编号占位符 3">
            <a:extLst>
              <a:ext uri="{FF2B5EF4-FFF2-40B4-BE49-F238E27FC236}">
                <a16:creationId xmlns:a16="http://schemas.microsoft.com/office/drawing/2014/main" id="{6BFCD830-C4AF-4685-A699-C21AFB34E0A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F902803-0788-41A5-A7E7-01A88868F4DB}" type="slidenum">
              <a:t>16</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1831CD-A785-44D0-B727-2C292B7686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8F17491-9697-416C-866C-0D648197FC14}"/>
              </a:ext>
            </a:extLst>
          </p:cNvPr>
          <p:cNvSpPr txBox="1">
            <a:spLocks noGrp="1"/>
          </p:cNvSpPr>
          <p:nvPr>
            <p:ph type="body" sz="quarter" idx="1"/>
          </p:nvPr>
        </p:nvSpPr>
        <p:spPr/>
        <p:txBody>
          <a:bodyPr/>
          <a:lstStyle/>
          <a:p>
            <a:pPr lvl="0"/>
            <a:r>
              <a:rPr lang="en-US" b="1" dirty="0"/>
              <a:t>Since we cannot access full text directly from the Abstract/Index database. So after we find a document we want to read, how can we know whether it is in our library's collection and how can we get the full text?</a:t>
            </a:r>
            <a:br>
              <a:rPr lang="en-US" dirty="0"/>
            </a:br>
            <a:r>
              <a:rPr lang="en-US" dirty="0"/>
              <a:t>I would like to introduce a very useful tool, Lean Library, which can help us solve this problem.</a:t>
            </a:r>
            <a:br>
              <a:rPr lang="en-US" dirty="0"/>
            </a:br>
            <a:r>
              <a:rPr lang="en-US" dirty="0"/>
              <a:t>Lean Library is a plug-in for your web browser. It can easily access the e-resources that the library subscribes to automatically. The details of how to get it can be obtained from the link on the PPT.</a:t>
            </a:r>
          </a:p>
        </p:txBody>
      </p:sp>
      <p:sp>
        <p:nvSpPr>
          <p:cNvPr id="4" name="灯片编号占位符 3">
            <a:extLst>
              <a:ext uri="{FF2B5EF4-FFF2-40B4-BE49-F238E27FC236}">
                <a16:creationId xmlns:a16="http://schemas.microsoft.com/office/drawing/2014/main" id="{6CF22EA1-882A-4828-BEB7-88B4260F3F0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E02C0C9-AB74-4658-80AC-F99C0EFBB492}" type="slidenum">
              <a:t>17</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you can find the resource types that provide full text.</a:t>
            </a:r>
          </a:p>
          <a:p>
            <a:endParaRPr lang="en-US" dirty="0"/>
          </a:p>
          <a:p>
            <a:r>
              <a:rPr lang="en-US" dirty="0"/>
              <a:t>By ancient works, we mean Chinese classical texts. Databases of this type normally provide not only photocopies of the original texts, but also texts that can be copied and pasted.</a:t>
            </a:r>
          </a:p>
          <a:p>
            <a:r>
              <a:rPr lang="en-US" altLang="zh-CN" dirty="0"/>
              <a:t>【Demo】 Take the database </a:t>
            </a:r>
            <a:r>
              <a:rPr lang="zh-CN" altLang="en-US" dirty="0"/>
              <a:t>爱如生典海平台 </a:t>
            </a:r>
            <a:r>
              <a:rPr lang="en-US" altLang="zh-CN" dirty="0"/>
              <a:t>as an example. Select </a:t>
            </a:r>
            <a:r>
              <a:rPr lang="zh-CN" altLang="en-US" dirty="0"/>
              <a:t>典海古代典籍</a:t>
            </a:r>
            <a:r>
              <a:rPr lang="en-US" altLang="zh-CN" dirty="0"/>
              <a:t>, and then click on </a:t>
            </a:r>
            <a:r>
              <a:rPr lang="zh-CN" altLang="en-US" dirty="0"/>
              <a:t>登录</a:t>
            </a:r>
            <a:r>
              <a:rPr lang="en-US" altLang="zh-CN" dirty="0"/>
              <a:t>. Search for the keyword </a:t>
            </a:r>
            <a:r>
              <a:rPr lang="zh-CN" altLang="en-US" dirty="0"/>
              <a:t>孔孟 </a:t>
            </a:r>
            <a:r>
              <a:rPr lang="en-US" altLang="zh-CN" dirty="0"/>
              <a:t>in the sub-database </a:t>
            </a:r>
            <a:r>
              <a:rPr lang="zh-CN" altLang="en-US" dirty="0"/>
              <a:t>中国基本古籍库</a:t>
            </a:r>
            <a:r>
              <a:rPr lang="en-US" altLang="zh-CN" dirty="0"/>
              <a:t>. Choose the first entry, and log in to your personal account, so that you can access the content. As you can see, the left side of the screen is the photocopy of the original texts, and if you want to copy the texts, please click on </a:t>
            </a:r>
            <a:r>
              <a:rPr lang="zh-CN" altLang="en-US" dirty="0"/>
              <a:t>下载</a:t>
            </a:r>
            <a:r>
              <a:rPr lang="en-US" altLang="zh-CN"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Archives are collections of historical materials. While some databases of this type provide not only photocopies, but also PDF documents of the original texts, others only provide photocopies.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【Demo】 Take the database Global Commodities as an example. In the section Documents, select the document you would like to download, say, the first one. Open this entry, and you can find the button “Download entire document as PDF”. The file downloaded is a PDF document of the original texts.</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Case studies, normally referred</a:t>
            </a:r>
            <a:r>
              <a:rPr lang="en-US" altLang="zh-CN" sz="1200" kern="1200" baseline="0" dirty="0">
                <a:solidFill>
                  <a:schemeClr val="tx1"/>
                </a:solidFill>
                <a:effectLst/>
                <a:latin typeface="+mn-lt"/>
                <a:ea typeface="+mn-ea"/>
                <a:cs typeface="+mn-cs"/>
              </a:rPr>
              <a:t> to as intensive observations of particular cases, are frequently cited in research projects as well, such as business cases and legal cases. Cases are normally provided in the format of PDF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 conference</a:t>
            </a:r>
            <a:r>
              <a:rPr lang="en-US" altLang="zh-CN" sz="1200" kern="1200" baseline="0" dirty="0">
                <a:solidFill>
                  <a:schemeClr val="tx1"/>
                </a:solidFill>
                <a:effectLst/>
                <a:latin typeface="+mn-lt"/>
                <a:ea typeface="+mn-ea"/>
                <a:cs typeface="+mn-cs"/>
              </a:rPr>
              <a:t> paper</a:t>
            </a:r>
            <a:r>
              <a:rPr lang="en-US" altLang="zh-CN" sz="1200" kern="1200" dirty="0">
                <a:solidFill>
                  <a:schemeClr val="tx1"/>
                </a:solidFill>
                <a:effectLst/>
                <a:latin typeface="+mn-lt"/>
                <a:ea typeface="+mn-ea"/>
                <a:cs typeface="+mn-cs"/>
              </a:rPr>
              <a:t>, by its name, is</a:t>
            </a:r>
            <a:r>
              <a:rPr lang="en-US" altLang="zh-CN" sz="1200" kern="1200" baseline="0" dirty="0">
                <a:solidFill>
                  <a:schemeClr val="tx1"/>
                </a:solidFill>
                <a:effectLst/>
                <a:latin typeface="+mn-lt"/>
                <a:ea typeface="+mn-ea"/>
                <a:cs typeface="+mn-cs"/>
              </a:rPr>
              <a:t> a paper</a:t>
            </a:r>
            <a:r>
              <a:rPr lang="en-US" altLang="zh-CN" sz="1200" kern="1200" dirty="0">
                <a:solidFill>
                  <a:schemeClr val="tx1"/>
                </a:solidFill>
                <a:effectLst/>
                <a:latin typeface="+mn-lt"/>
                <a:ea typeface="+mn-ea"/>
                <a:cs typeface="+mn-cs"/>
              </a:rPr>
              <a:t> presented at a conference. Conference papers </a:t>
            </a:r>
            <a:r>
              <a:rPr lang="en-US" altLang="zh-CN" sz="1200" kern="1200" baseline="0" dirty="0">
                <a:solidFill>
                  <a:schemeClr val="tx1"/>
                </a:solidFill>
                <a:effectLst/>
                <a:latin typeface="+mn-lt"/>
                <a:ea typeface="+mn-ea"/>
                <a:cs typeface="+mn-cs"/>
              </a:rPr>
              <a:t>are normally provided in the format of PDF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Generally, dissertations and theses refer to the papers written for an academic degree. While a dissertation is commonly required to obtain a doctoral degree, a thesis is commonly required to obtain a master’s degree. Dissertations and theses </a:t>
            </a:r>
            <a:r>
              <a:rPr lang="en-US" altLang="zh-CN" sz="1200" kern="1200" baseline="0" dirty="0">
                <a:solidFill>
                  <a:schemeClr val="tx1"/>
                </a:solidFill>
                <a:effectLst/>
                <a:latin typeface="+mn-lt"/>
                <a:ea typeface="+mn-ea"/>
                <a:cs typeface="+mn-cs"/>
              </a:rPr>
              <a:t>are normally provided in the format of PDF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Academic books</a:t>
            </a:r>
            <a:r>
              <a:rPr lang="en-US" altLang="zh-CN" baseline="0" dirty="0"/>
              <a:t> include monographs- a research project focusing on a single subject and usually conducted by one single author, edited volumes- a combined research project conducted by multiple authors, and reference books, such as d</a:t>
            </a:r>
            <a:r>
              <a:rPr lang="en-US" altLang="zh-CN" sz="1200" kern="1200" dirty="0">
                <a:solidFill>
                  <a:schemeClr val="tx1"/>
                </a:solidFill>
                <a:effectLst/>
                <a:latin typeface="+mn-lt"/>
                <a:ea typeface="+mn-ea"/>
                <a:cs typeface="+mn-cs"/>
              </a:rPr>
              <a:t>ictionaries, encyclopedias, handbooks, annals, atlas, etc. Monographs and edited volumes </a:t>
            </a:r>
            <a:r>
              <a:rPr lang="en-US" altLang="zh-CN" sz="1200" kern="1200" baseline="0" dirty="0">
                <a:solidFill>
                  <a:schemeClr val="tx1"/>
                </a:solidFill>
                <a:effectLst/>
                <a:latin typeface="+mn-lt"/>
                <a:ea typeface="+mn-ea"/>
                <a:cs typeface="+mn-cs"/>
              </a:rPr>
              <a:t>are normally provided in the format of PDF documents. However, reference books are of two different conditions. While some reference books are also provided in the format of PDF documents, others are provided as entries searchable by the search engine provided in the 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【Demo】 Take the database Britannica Academic as an example. Search for the keyword </a:t>
            </a:r>
            <a:r>
              <a:rPr lang="zh-CN" altLang="en-US" dirty="0"/>
              <a:t>“</a:t>
            </a:r>
            <a:r>
              <a:rPr lang="en-US" altLang="zh-CN" dirty="0"/>
              <a:t>graphene</a:t>
            </a:r>
            <a:r>
              <a:rPr lang="zh-CN" altLang="en-US" dirty="0"/>
              <a:t>”</a:t>
            </a:r>
            <a:r>
              <a:rPr lang="en-US" altLang="zh-CN" dirty="0"/>
              <a:t>,</a:t>
            </a:r>
            <a:r>
              <a:rPr lang="zh-CN" altLang="en-US" dirty="0"/>
              <a:t> </a:t>
            </a:r>
            <a:r>
              <a:rPr lang="en-US" altLang="zh-CN" dirty="0"/>
              <a:t>you</a:t>
            </a:r>
            <a:r>
              <a:rPr lang="zh-CN" altLang="en-US" dirty="0"/>
              <a:t> </a:t>
            </a:r>
            <a:r>
              <a:rPr lang="en-US" altLang="zh-CN" dirty="0"/>
              <a:t>will</a:t>
            </a:r>
            <a:r>
              <a:rPr lang="zh-CN" altLang="en-US" dirty="0"/>
              <a:t> </a:t>
            </a:r>
            <a:r>
              <a:rPr lang="en-US" altLang="zh-CN" dirty="0"/>
              <a:t>find</a:t>
            </a:r>
            <a:r>
              <a:rPr lang="zh-CN" altLang="en-US" dirty="0"/>
              <a:t> </a:t>
            </a:r>
            <a:r>
              <a:rPr lang="en-US" altLang="zh-CN" dirty="0"/>
              <a:t>articles,</a:t>
            </a:r>
            <a:r>
              <a:rPr lang="zh-CN" altLang="en-US" dirty="0"/>
              <a:t> </a:t>
            </a:r>
            <a:r>
              <a:rPr lang="en-US" altLang="zh-CN" dirty="0"/>
              <a:t>images</a:t>
            </a:r>
            <a:r>
              <a:rPr lang="zh-CN" altLang="en-US" dirty="0"/>
              <a:t> </a:t>
            </a:r>
            <a:r>
              <a:rPr lang="en-US" altLang="zh-CN" dirty="0"/>
              <a:t>&amp;</a:t>
            </a:r>
            <a:r>
              <a:rPr lang="zh-CN" altLang="en-US" dirty="0"/>
              <a:t> </a:t>
            </a:r>
            <a:r>
              <a:rPr lang="en-US" altLang="zh-CN" dirty="0"/>
              <a:t>videos,</a:t>
            </a:r>
            <a:r>
              <a:rPr lang="zh-CN" altLang="en-US" dirty="0"/>
              <a:t> </a:t>
            </a:r>
            <a:r>
              <a:rPr lang="en-US" altLang="zh-CN" dirty="0"/>
              <a:t>etc. regarding this keyword in a webpage format.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Both journals and magazines are periodical publications containing news or articles elaborating on certain topics. While a magazine is a periodical that contains articles pertaining to current events or general interest topics, a journal usually refers to a scholarly periodical that contains articles aimed at researchers or specialists. Journals and magazines </a:t>
            </a:r>
            <a:r>
              <a:rPr lang="en-US" altLang="zh-CN" sz="1200" kern="1200" baseline="0" dirty="0">
                <a:solidFill>
                  <a:schemeClr val="tx1"/>
                </a:solidFill>
                <a:effectLst/>
                <a:latin typeface="+mn-lt"/>
                <a:ea typeface="+mn-ea"/>
                <a:cs typeface="+mn-cs"/>
              </a:rPr>
              <a:t>are normally provided in the format of PDF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Newspapers refer to printed publications, usually issued daily or weekly, consisting of folded unstapled sheets and containing news, advertisements, etc. While some databases provide both photocopies and PDF documents of the original publications, others provide either photocopies or PDF documents.</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 patent is a government grant to an inventor of the right to exclude others from making, using, or selling an invention, usually for a limited period. In China, patents are categorized into Inventive, Design, and Utility Model. Patents </a:t>
            </a:r>
            <a:r>
              <a:rPr lang="en-US" altLang="zh-CN" sz="1200" kern="1200" baseline="0" dirty="0">
                <a:solidFill>
                  <a:schemeClr val="tx1"/>
                </a:solidFill>
                <a:effectLst/>
                <a:latin typeface="+mn-lt"/>
                <a:ea typeface="+mn-ea"/>
                <a:cs typeface="+mn-cs"/>
              </a:rPr>
              <a:t>are normally provided in the format of PDF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A standard is an established norm or requirement for a repeatable technical task that is applied to a common and repeated use of rules, conditions, guidelines, or characteristics for products or related processes and production methods, and related management systems practices. The categories of standards in China include Industry standards, government standards, etc. Standards are normally provided in the format of PDF documents.</a:t>
            </a:r>
          </a:p>
        </p:txBody>
      </p:sp>
      <p:sp>
        <p:nvSpPr>
          <p:cNvPr id="4" name="Slide Number Placeholder 3"/>
          <p:cNvSpPr>
            <a:spLocks noGrp="1"/>
          </p:cNvSpPr>
          <p:nvPr>
            <p:ph type="sldNum" sz="quarter" idx="5"/>
          </p:nvPr>
        </p:nvSpPr>
        <p:spPr/>
        <p:txBody>
          <a:bodyPr/>
          <a:lstStyle/>
          <a:p>
            <a:fld id="{4B6E4101-76F7-44AF-9B52-BE0E5D0C7C40}" type="slidenum">
              <a:rPr lang="en-US" smtClean="0"/>
              <a:t>18</a:t>
            </a:fld>
            <a:endParaRPr lang="en-US"/>
          </a:p>
        </p:txBody>
      </p:sp>
    </p:spTree>
    <p:extLst>
      <p:ext uri="{BB962C8B-B14F-4D97-AF65-F5344CB8AC3E}">
        <p14:creationId xmlns:p14="http://schemas.microsoft.com/office/powerpoint/2010/main" val="1843945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the database ScienceDirect as an example. This database collects the full text of E-books (including Conference Proceedings) and Journals.</a:t>
            </a:r>
          </a:p>
          <a:p>
            <a:r>
              <a:rPr lang="en-US" altLang="zh-CN" dirty="0"/>
              <a:t>【Demo】 Search for the keywords </a:t>
            </a:r>
            <a:r>
              <a:rPr lang="zh-CN" altLang="en-US" dirty="0"/>
              <a:t>“</a:t>
            </a:r>
            <a:r>
              <a:rPr lang="en-US" altLang="zh-CN" dirty="0"/>
              <a:t>Artificial Intelligence</a:t>
            </a:r>
            <a:r>
              <a:rPr lang="zh-CN" altLang="en-US" dirty="0"/>
              <a:t>”</a:t>
            </a:r>
            <a:r>
              <a:rPr lang="en-US" altLang="zh-CN" dirty="0"/>
              <a:t>. From the panel on the left side of the result list page, you can find many articles types of the search results. These article types are the sub-categories of E-books (including Conference Proceedings) and Journals. You can find detailed explanations of these article types in the website link shown on this slide. </a:t>
            </a:r>
            <a:endParaRPr lang="en-US" dirty="0"/>
          </a:p>
        </p:txBody>
      </p:sp>
      <p:sp>
        <p:nvSpPr>
          <p:cNvPr id="4" name="Slide Number Placeholder 3"/>
          <p:cNvSpPr>
            <a:spLocks noGrp="1"/>
          </p:cNvSpPr>
          <p:nvPr>
            <p:ph type="sldNum" sz="quarter" idx="5"/>
          </p:nvPr>
        </p:nvSpPr>
        <p:spPr/>
        <p:txBody>
          <a:bodyPr/>
          <a:lstStyle/>
          <a:p>
            <a:fld id="{4B6E4101-76F7-44AF-9B52-BE0E5D0C7C40}" type="slidenum">
              <a:rPr lang="en-US" smtClean="0"/>
              <a:t>19</a:t>
            </a:fld>
            <a:endParaRPr lang="en-US"/>
          </a:p>
        </p:txBody>
      </p:sp>
    </p:spTree>
    <p:extLst>
      <p:ext uri="{BB962C8B-B14F-4D97-AF65-F5344CB8AC3E}">
        <p14:creationId xmlns:p14="http://schemas.microsoft.com/office/powerpoint/2010/main" val="3738881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the database </a:t>
            </a:r>
            <a:r>
              <a:rPr lang="en-US" altLang="zh-CN" dirty="0"/>
              <a:t>CNKI</a:t>
            </a:r>
            <a:r>
              <a:rPr lang="en-US" dirty="0"/>
              <a:t> as an example. This database collects the full text of conference papers, dissertations &amp; theses, E-books, journals/magazines, newspapers, patents, standards, etc. </a:t>
            </a:r>
          </a:p>
          <a:p>
            <a:r>
              <a:rPr lang="en-US" altLang="zh-CN" dirty="0"/>
              <a:t>【Demo】 Select all the resource types, and search for the keyword </a:t>
            </a:r>
            <a:r>
              <a:rPr lang="zh-CN" altLang="en-US" dirty="0"/>
              <a:t>“人工智能”</a:t>
            </a:r>
            <a:r>
              <a:rPr lang="en-US" altLang="zh-CN" dirty="0"/>
              <a:t>. In the result list page, you can find documents available of types such as journals, dissertations/theses, patents, etc.</a:t>
            </a:r>
            <a:endParaRPr lang="en-US" dirty="0"/>
          </a:p>
        </p:txBody>
      </p:sp>
      <p:sp>
        <p:nvSpPr>
          <p:cNvPr id="4" name="Slide Number Placeholder 3"/>
          <p:cNvSpPr>
            <a:spLocks noGrp="1"/>
          </p:cNvSpPr>
          <p:nvPr>
            <p:ph type="sldNum" sz="quarter" idx="5"/>
          </p:nvPr>
        </p:nvSpPr>
        <p:spPr/>
        <p:txBody>
          <a:bodyPr/>
          <a:lstStyle/>
          <a:p>
            <a:fld id="{4B6E4101-76F7-44AF-9B52-BE0E5D0C7C40}" type="slidenum">
              <a:rPr lang="en-US" smtClean="0"/>
              <a:t>20</a:t>
            </a:fld>
            <a:endParaRPr lang="en-US"/>
          </a:p>
        </p:txBody>
      </p:sp>
    </p:spTree>
    <p:extLst>
      <p:ext uri="{BB962C8B-B14F-4D97-AF65-F5344CB8AC3E}">
        <p14:creationId xmlns:p14="http://schemas.microsoft.com/office/powerpoint/2010/main" val="743031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C742586-A4D2-4EC8-9F79-D7BB77FF8F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E8A76D-E339-421C-96B4-0D2DEC01787A}"/>
              </a:ext>
            </a:extLst>
          </p:cNvPr>
          <p:cNvSpPr txBox="1">
            <a:spLocks noGrp="1"/>
          </p:cNvSpPr>
          <p:nvPr>
            <p:ph type="body" sz="quarter" idx="1"/>
          </p:nvPr>
        </p:nvSpPr>
        <p:spPr/>
        <p:txBody>
          <a:bodyPr/>
          <a:lstStyle/>
          <a:p>
            <a:pPr lvl="0"/>
            <a:r>
              <a:rPr lang="en-US" b="1" dirty="0"/>
              <a:t>What is a Data database?</a:t>
            </a:r>
            <a:endParaRPr lang="en-US" dirty="0"/>
          </a:p>
          <a:p>
            <a:pPr lvl="0"/>
            <a:r>
              <a:rPr lang="en-US" dirty="0"/>
              <a:t>It is a database that can provide specific data resources. It can provide different data, such as scientific and technical data, social resources data, business and economic data, geographic and environmental data, and it also provides formulas, graphs, tables, etc. Most of the Data databases available in our library belong to SME subjects.</a:t>
            </a:r>
          </a:p>
        </p:txBody>
      </p:sp>
      <p:sp>
        <p:nvSpPr>
          <p:cNvPr id="4" name="灯片编号占位符 3">
            <a:extLst>
              <a:ext uri="{FF2B5EF4-FFF2-40B4-BE49-F238E27FC236}">
                <a16:creationId xmlns:a16="http://schemas.microsoft.com/office/drawing/2014/main" id="{9C5FF605-E191-4DB7-8AEF-D2B45F3A6AB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4489712-33C8-4BEC-B2E0-811904956C41}" type="slidenum">
              <a:t>21</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6B6229-5F2A-4C0B-B449-91294711AB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15075B3-7057-46C7-BDDB-7C3D14CE1526}"/>
              </a:ext>
            </a:extLst>
          </p:cNvPr>
          <p:cNvSpPr txBox="1">
            <a:spLocks noGrp="1"/>
          </p:cNvSpPr>
          <p:nvPr>
            <p:ph type="body" sz="quarter" idx="1"/>
          </p:nvPr>
        </p:nvSpPr>
        <p:spPr/>
        <p:txBody>
          <a:bodyPr/>
          <a:lstStyle/>
          <a:p>
            <a:pPr lvl="0"/>
            <a:r>
              <a:rPr lang="en-US" dirty="0"/>
              <a:t>Today we will focus on two data databases: Wharton Research Data Service (WRDS) and </a:t>
            </a:r>
            <a:r>
              <a:rPr lang="zh-CN" dirty="0"/>
              <a:t>中国研究数据服务平台</a:t>
            </a:r>
            <a:r>
              <a:rPr lang="en-US" dirty="0"/>
              <a:t> (CNRDS).</a:t>
            </a:r>
          </a:p>
        </p:txBody>
      </p:sp>
      <p:sp>
        <p:nvSpPr>
          <p:cNvPr id="4" name="灯片编号占位符 3">
            <a:extLst>
              <a:ext uri="{FF2B5EF4-FFF2-40B4-BE49-F238E27FC236}">
                <a16:creationId xmlns:a16="http://schemas.microsoft.com/office/drawing/2014/main" id="{FD693860-627E-4B84-9C2C-E5121E52D8E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B6DE074-70D3-4BA7-A28C-103FAB1B342F}" type="slidenum">
              <a:t>22</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19FEA5-56B2-408C-81F5-BE8ECD2D9D0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638AF51-45AD-4FF7-AEB6-50D3AFF59F6A}"/>
              </a:ext>
            </a:extLst>
          </p:cNvPr>
          <p:cNvSpPr txBox="1">
            <a:spLocks noGrp="1"/>
          </p:cNvSpPr>
          <p:nvPr>
            <p:ph type="body" sz="quarter" idx="1"/>
          </p:nvPr>
        </p:nvSpPr>
        <p:spPr/>
        <p:txBody>
          <a:bodyPr/>
          <a:lstStyle/>
          <a:p>
            <a:pPr lvl="0"/>
            <a:r>
              <a:rPr lang="en-US" dirty="0"/>
              <a:t>WRDS is a data platform that provides access to our various resources in the areas of finance, accounting, economics, and management.</a:t>
            </a:r>
          </a:p>
        </p:txBody>
      </p:sp>
      <p:sp>
        <p:nvSpPr>
          <p:cNvPr id="4" name="灯片编号占位符 3">
            <a:extLst>
              <a:ext uri="{FF2B5EF4-FFF2-40B4-BE49-F238E27FC236}">
                <a16:creationId xmlns:a16="http://schemas.microsoft.com/office/drawing/2014/main" id="{249EE628-B6D9-4575-9696-22DDE75D4E9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05A9D3E-4D0E-41EE-A3A0-945F0AEC5F8A}" type="slidenum">
              <a:t>23</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等线" panose="02010600030101010101" pitchFamily="2" charset="-122"/>
                <a:cs typeface="Times New Roman" panose="02020603050405020304" pitchFamily="18" charset="0"/>
              </a:rPr>
              <a:t>Open the library's official website and enter the book information you want to search for, such as "Introduction to Data Mining". Then, open the search results.</a:t>
            </a:r>
          </a:p>
          <a:p>
            <a:endParaRPr lang="en-US" dirty="0"/>
          </a:p>
        </p:txBody>
      </p:sp>
      <p:sp>
        <p:nvSpPr>
          <p:cNvPr id="4" name="Slide Number Placeholder 3"/>
          <p:cNvSpPr>
            <a:spLocks noGrp="1"/>
          </p:cNvSpPr>
          <p:nvPr>
            <p:ph type="sldNum" sz="quarter" idx="5"/>
          </p:nvPr>
        </p:nvSpPr>
        <p:spPr/>
        <p:txBody>
          <a:bodyPr/>
          <a:lstStyle/>
          <a:p>
            <a:fld id="{4B6E8AB6-B3E6-4E35-8EC8-0A7F0A99FF65}" type="slidenum">
              <a:rPr lang="zh-CN" altLang="en-US" smtClean="0"/>
              <a:t>5</a:t>
            </a:fld>
            <a:endParaRPr lang="zh-CN" altLang="en-US"/>
          </a:p>
        </p:txBody>
      </p:sp>
    </p:spTree>
    <p:extLst>
      <p:ext uri="{BB962C8B-B14F-4D97-AF65-F5344CB8AC3E}">
        <p14:creationId xmlns:p14="http://schemas.microsoft.com/office/powerpoint/2010/main" val="3714406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A2DA43-3CE7-4B27-9591-BEC500F6B5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C49161C-75CE-47CA-A376-530244A57828}"/>
              </a:ext>
            </a:extLst>
          </p:cNvPr>
          <p:cNvSpPr txBox="1">
            <a:spLocks noGrp="1"/>
          </p:cNvSpPr>
          <p:nvPr>
            <p:ph type="body" sz="quarter" idx="1"/>
          </p:nvPr>
        </p:nvSpPr>
        <p:spPr/>
        <p:txBody>
          <a:bodyPr/>
          <a:lstStyle/>
          <a:p>
            <a:pPr lvl="0"/>
            <a:r>
              <a:rPr lang="en-US" dirty="0"/>
              <a:t>We can learn some search skills for it:</a:t>
            </a:r>
            <a:br>
              <a:rPr lang="en-US" dirty="0"/>
            </a:br>
            <a:r>
              <a:rPr lang="en-US" dirty="0"/>
              <a:t>1. Database selection:</a:t>
            </a:r>
            <a:br>
              <a:rPr lang="en-US" dirty="0"/>
            </a:br>
            <a:r>
              <a:rPr lang="en-US" dirty="0"/>
              <a:t>There are several databases to choose from on the WRDS platform, including CRSP, </a:t>
            </a:r>
            <a:r>
              <a:rPr lang="en-US" dirty="0" err="1"/>
              <a:t>Compustat</a:t>
            </a:r>
            <a:r>
              <a:rPr lang="en-US" dirty="0"/>
              <a:t>, IBES and so on. We can choose the suitable database for searching according to the research needs.</a:t>
            </a:r>
            <a:br>
              <a:rPr lang="en-US" dirty="0"/>
            </a:br>
            <a:r>
              <a:rPr lang="en-US" dirty="0"/>
              <a:t>2. Data set selection:</a:t>
            </a:r>
            <a:br>
              <a:rPr lang="en-US" dirty="0"/>
            </a:br>
            <a:r>
              <a:rPr lang="en-US" dirty="0"/>
              <a:t>There are many datasets available in each database. For example, in CRSP database, different stock market datasets can be selected. Understanding the coverage and content characteristics of each dataset can help us to select the dataset for our study.</a:t>
            </a:r>
            <a:br>
              <a:rPr lang="en-US" dirty="0"/>
            </a:br>
            <a:r>
              <a:rPr lang="en-US" dirty="0"/>
              <a:t>3. Variable selection:</a:t>
            </a:r>
            <a:br>
              <a:rPr lang="en-US" dirty="0"/>
            </a:br>
            <a:r>
              <a:rPr lang="en-US" dirty="0"/>
              <a:t>While performing data retrieval, select the appropriate variables according to the purpose of our study. Understand the definition and meaning of each variable and the time frame and frequency available.</a:t>
            </a:r>
            <a:br>
              <a:rPr lang="en-US" dirty="0"/>
            </a:br>
            <a:r>
              <a:rPr lang="en-US" dirty="0"/>
              <a:t>4. Data Export:</a:t>
            </a:r>
            <a:br>
              <a:rPr lang="en-US" dirty="0"/>
            </a:br>
            <a:r>
              <a:rPr lang="en-US" dirty="0"/>
              <a:t>The WRDS platform allows users to export retrieved data locally for further analysis. We need to ensure that the appropriate data export format is selected and that the appropriate data morphing and processing options are chosen as required.</a:t>
            </a:r>
            <a:br>
              <a:rPr lang="en-US" dirty="0"/>
            </a:br>
            <a:r>
              <a:rPr lang="en-US" dirty="0"/>
              <a:t>5. Documentation and help resources:</a:t>
            </a:r>
            <a:br>
              <a:rPr lang="en-US" dirty="0"/>
            </a:br>
            <a:r>
              <a:rPr lang="en-US" dirty="0"/>
              <a:t>The WRDS platform provides documentation, user guides, and online help resources for understanding the structure of the database, variable definitions, data retrieval methods, and functionality. Consult these resources to better understand and </a:t>
            </a:r>
            <a:r>
              <a:rPr lang="en-US" dirty="0" err="1"/>
              <a:t>utilise</a:t>
            </a:r>
            <a:r>
              <a:rPr lang="en-US" dirty="0"/>
              <a:t> the functionality and data resources of the WRDS platform.</a:t>
            </a:r>
          </a:p>
        </p:txBody>
      </p:sp>
      <p:sp>
        <p:nvSpPr>
          <p:cNvPr id="4" name="灯片编号占位符 3">
            <a:extLst>
              <a:ext uri="{FF2B5EF4-FFF2-40B4-BE49-F238E27FC236}">
                <a16:creationId xmlns:a16="http://schemas.microsoft.com/office/drawing/2014/main" id="{0C85515F-68A2-466C-96A8-6F04B26B593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D754E54-35EE-4065-8B44-D91CA9E0684A}" type="slidenum">
              <a:t>24</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1DF788-5446-4FE3-94CD-C7F8CEF765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DA0D25F-A7D8-4501-BCB1-E9E2847EC6B2}"/>
              </a:ext>
            </a:extLst>
          </p:cNvPr>
          <p:cNvSpPr txBox="1">
            <a:spLocks noGrp="1"/>
          </p:cNvSpPr>
          <p:nvPr>
            <p:ph type="body" sz="quarter" idx="1"/>
          </p:nvPr>
        </p:nvSpPr>
        <p:spPr/>
        <p:txBody>
          <a:bodyPr/>
          <a:lstStyle/>
          <a:p>
            <a:pPr lvl="0"/>
            <a:r>
              <a:rPr lang="zh-CN" dirty="0"/>
              <a:t>中国研究数据服务平台</a:t>
            </a:r>
            <a:r>
              <a:rPr lang="en-US" dirty="0"/>
              <a:t> is a data platform that provides China-related data. It mainly includes data on China's economy, finance, and business studies.</a:t>
            </a:r>
          </a:p>
          <a:p>
            <a:pPr lvl="0"/>
            <a:endParaRPr lang="en-US" dirty="0"/>
          </a:p>
        </p:txBody>
      </p:sp>
      <p:sp>
        <p:nvSpPr>
          <p:cNvPr id="4" name="灯片编号占位符 3">
            <a:extLst>
              <a:ext uri="{FF2B5EF4-FFF2-40B4-BE49-F238E27FC236}">
                <a16:creationId xmlns:a16="http://schemas.microsoft.com/office/drawing/2014/main" id="{640A5B77-40E9-4D34-B809-8201672CF86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4965DB1-FDC3-4854-8919-35B0D03ECB74}" type="slidenum">
              <a:t>25</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77848EF-725E-48FA-9399-8B9637C8481C}"/>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99A725F-1820-4FAA-B0D2-4E02B17574A6}"/>
              </a:ext>
            </a:extLst>
          </p:cNvPr>
          <p:cNvSpPr txBox="1">
            <a:spLocks noGrp="1"/>
          </p:cNvSpPr>
          <p:nvPr>
            <p:ph type="body" sz="quarter" idx="1"/>
          </p:nvPr>
        </p:nvSpPr>
        <p:spPr/>
        <p:txBody>
          <a:bodyPr/>
          <a:lstStyle/>
          <a:p>
            <a:pPr lvl="0"/>
            <a:r>
              <a:rPr lang="en-US" b="1" dirty="0"/>
              <a:t>Let's learn about its search skills.</a:t>
            </a:r>
            <a:br>
              <a:rPr lang="en-US" dirty="0"/>
            </a:br>
            <a:r>
              <a:rPr lang="en-US" dirty="0"/>
              <a:t>Firstly, we need to select the "Institutional Login" tab.</a:t>
            </a:r>
            <a:br>
              <a:rPr lang="en-US" dirty="0"/>
            </a:br>
            <a:r>
              <a:rPr lang="en-US" dirty="0"/>
              <a:t>Then, please select the base database. This is the database that we are sure to access.</a:t>
            </a:r>
            <a:br>
              <a:rPr lang="en-US" dirty="0"/>
            </a:br>
            <a:r>
              <a:rPr lang="en-US" dirty="0"/>
              <a:t>The database is divided into four parts:</a:t>
            </a:r>
          </a:p>
          <a:p>
            <a:pPr lvl="0"/>
            <a:r>
              <a:rPr lang="en-US" dirty="0"/>
              <a:t>The first is the basic data of listed companies' stocks. It mainly includes data related to China's stock market, such as share price data, financing and securities data, and equity financing data.</a:t>
            </a:r>
          </a:p>
          <a:p>
            <a:pPr lvl="0"/>
            <a:r>
              <a:rPr lang="en-US" dirty="0"/>
              <a:t>The second is listed company financial data. It mainly includes financial data of listed companies in China, such as financial statement data, profit forecast data, and financial indicator data.</a:t>
            </a:r>
          </a:p>
          <a:p>
            <a:pPr lvl="0"/>
            <a:r>
              <a:rPr lang="en-US" dirty="0"/>
              <a:t>The third is listed company governance basic data. It includes listed company data related to corporate governance, such as connected transactions, insider transactions, executive compensation and other important data.</a:t>
            </a:r>
          </a:p>
          <a:p>
            <a:pPr lvl="0"/>
            <a:r>
              <a:rPr lang="en-US" dirty="0"/>
              <a:t>The fourth is economic research basic data. It mainly covers the basic research data needed for economic research, such as basic macroeconomic data from the National Bureau of Statistics and regional economic data.</a:t>
            </a:r>
          </a:p>
          <a:p>
            <a:pPr lvl="0"/>
            <a:r>
              <a:rPr lang="en-US" dirty="0"/>
              <a:t>We can choose the appropriate database to search according to the research needs.</a:t>
            </a:r>
            <a:br>
              <a:rPr lang="en-US" dirty="0"/>
            </a:br>
            <a:br>
              <a:rPr lang="en-US" dirty="0"/>
            </a:br>
            <a:br>
              <a:rPr lang="en-US" dirty="0"/>
            </a:br>
            <a:r>
              <a:rPr lang="en-US" dirty="0"/>
              <a:t>Third, we need to select the dataset.</a:t>
            </a:r>
            <a:br>
              <a:rPr lang="en-US" dirty="0"/>
            </a:br>
            <a:r>
              <a:rPr lang="en-US" dirty="0"/>
              <a:t>There are multiple datasets available in each basic database. For example, in the basic database of listed company finance, the data set of financial statements (CNFS) can be selected.</a:t>
            </a:r>
            <a:br>
              <a:rPr lang="en-US" dirty="0"/>
            </a:br>
            <a:r>
              <a:rPr lang="en-US" dirty="0"/>
              <a:t>In the fourth step, we need to select variables.</a:t>
            </a:r>
            <a:br>
              <a:rPr lang="en-US" dirty="0"/>
            </a:br>
            <a:r>
              <a:rPr lang="en-US" dirty="0"/>
              <a:t>While performing data retrieval, depending on the purpose of our research, we can select the appropriate variables (time, field code, etc.).</a:t>
            </a:r>
            <a:br>
              <a:rPr lang="en-US" dirty="0"/>
            </a:br>
            <a:r>
              <a:rPr lang="en-US" dirty="0"/>
              <a:t>Finally, let's export the data.</a:t>
            </a:r>
            <a:br>
              <a:rPr lang="en-US" dirty="0"/>
            </a:br>
            <a:r>
              <a:rPr lang="en-US" dirty="0"/>
              <a:t>China Research Data Service Platform may allow users to export the retrieved data locally. This can help us to further analyze the data.</a:t>
            </a:r>
          </a:p>
        </p:txBody>
      </p:sp>
      <p:sp>
        <p:nvSpPr>
          <p:cNvPr id="4" name="灯片编号占位符 3">
            <a:extLst>
              <a:ext uri="{FF2B5EF4-FFF2-40B4-BE49-F238E27FC236}">
                <a16:creationId xmlns:a16="http://schemas.microsoft.com/office/drawing/2014/main" id="{28F9874F-482F-4EA2-B24F-8499343BD44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F0E8A09-A0F9-4EB1-84FA-B9BF7B093400}" type="slidenum">
              <a:t>26</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Library has also subscribed to some Software/Tools. In this section, we will focus on the citation management tools EndNote &amp; </a:t>
            </a:r>
            <a:r>
              <a:rPr lang="en-US" altLang="zh-CN" dirty="0" err="1"/>
              <a:t>NoteExpress</a:t>
            </a:r>
            <a:r>
              <a:rPr lang="en-US" altLang="zh-CN" dirty="0"/>
              <a:t>.</a:t>
            </a:r>
          </a:p>
          <a:p>
            <a:r>
              <a:rPr lang="en-US" altLang="zh-CN" dirty="0"/>
              <a:t>Let’s begin with EndNote. You can install a desktop application on your laptop, or you</a:t>
            </a:r>
            <a:r>
              <a:rPr lang="en-US" altLang="zh-CN" baseline="0" dirty="0"/>
              <a:t> can use the online version. On this slide, you can find the address of the installation file, as well as how to access the online version.</a:t>
            </a:r>
          </a:p>
          <a:p>
            <a:r>
              <a:rPr lang="en-US" altLang="zh-CN" baseline="0" dirty="0"/>
              <a:t>Let me show you how to use the desktop application and the online version.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a:t>
            </a:r>
            <a:r>
              <a:rPr lang="en-US" altLang="zh-CN" baseline="0" dirty="0" err="1"/>
              <a:t>Demo】I’ll</a:t>
            </a:r>
            <a:r>
              <a:rPr lang="en-US" altLang="zh-CN" baseline="0" dirty="0"/>
              <a:t> begin with the desktop application. First, launch the application, and create a new library. </a:t>
            </a:r>
          </a:p>
          <a:p>
            <a:r>
              <a:rPr lang="en-US" altLang="zh-CN" baseline="0" dirty="0"/>
              <a:t>Next, open the webpage of an academic resource. </a:t>
            </a:r>
            <a:r>
              <a:rPr lang="en-US" altLang="zh-CN" sz="1200" kern="1200" dirty="0">
                <a:solidFill>
                  <a:schemeClr val="tx1"/>
                </a:solidFill>
                <a:effectLst/>
                <a:latin typeface="+mn-lt"/>
                <a:ea typeface="+mn-ea"/>
                <a:cs typeface="+mn-cs"/>
              </a:rPr>
              <a:t>Take Web of Science as an example. Search</a:t>
            </a:r>
            <a:r>
              <a:rPr lang="en-US" altLang="zh-CN" sz="1200" kern="1200" baseline="0" dirty="0">
                <a:solidFill>
                  <a:schemeClr val="tx1"/>
                </a:solidFill>
                <a:effectLst/>
                <a:latin typeface="+mn-lt"/>
                <a:ea typeface="+mn-ea"/>
                <a:cs typeface="+mn-cs"/>
              </a:rPr>
              <a:t> for “second language acquisition”. Choose the first entry, and export it to EndNote desktop. </a:t>
            </a:r>
            <a:r>
              <a:rPr lang="en-US" altLang="zh-CN" sz="1200" kern="1200" dirty="0">
                <a:solidFill>
                  <a:schemeClr val="tx1"/>
                </a:solidFill>
                <a:effectLst/>
                <a:latin typeface="+mn-lt"/>
                <a:ea typeface="+mn-ea"/>
                <a:cs typeface="+mn-cs"/>
              </a:rPr>
              <a:t>In the popped-up menu, choose Full Record and Cited References if you want the full information. </a:t>
            </a:r>
          </a:p>
          <a:p>
            <a:r>
              <a:rPr lang="en-US" altLang="zh-CN" sz="1200" kern="1200" dirty="0">
                <a:solidFill>
                  <a:schemeClr val="tx1"/>
                </a:solidFill>
                <a:effectLst/>
                <a:latin typeface="+mn-lt"/>
                <a:ea typeface="+mn-ea"/>
                <a:cs typeface="+mn-cs"/>
              </a:rPr>
              <a:t>Simply open the file downloaded, and you will see the bibliographic information of this entry has been imported into EndNote desktop. All the information is editable, and you can also</a:t>
            </a:r>
            <a:r>
              <a:rPr lang="en-US" altLang="zh-CN"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attach a file to it. </a:t>
            </a:r>
          </a:p>
          <a:p>
            <a:r>
              <a:rPr lang="en-US" altLang="zh-CN" sz="1200" kern="1200" dirty="0">
                <a:solidFill>
                  <a:schemeClr val="tx1"/>
                </a:solidFill>
                <a:effectLst/>
                <a:latin typeface="+mn-lt"/>
                <a:ea typeface="+mn-ea"/>
                <a:cs typeface="+mn-cs"/>
              </a:rPr>
              <a:t>You can also create</a:t>
            </a:r>
            <a:r>
              <a:rPr lang="en-US" altLang="zh-CN" sz="1200" kern="1200" baseline="0" dirty="0">
                <a:solidFill>
                  <a:schemeClr val="tx1"/>
                </a:solidFill>
                <a:effectLst/>
                <a:latin typeface="+mn-lt"/>
                <a:ea typeface="+mn-ea"/>
                <a:cs typeface="+mn-cs"/>
              </a:rPr>
              <a:t> an entry in EndNote desktop manually.</a:t>
            </a:r>
          </a:p>
          <a:p>
            <a:r>
              <a:rPr lang="en-US" altLang="zh-CN" sz="1200" kern="1200" baseline="0" dirty="0">
                <a:solidFill>
                  <a:schemeClr val="tx1"/>
                </a:solidFill>
                <a:effectLst/>
                <a:latin typeface="+mn-lt"/>
                <a:ea typeface="+mn-ea"/>
                <a:cs typeface="+mn-cs"/>
              </a:rPr>
              <a:t>As for the online version, you can access it from the webpage of Web of Science. Click on the button Products on the top right, and choose EndNote. You will then be directed to the login page. Register for an account and log in to it. I will skip the registration step and do a login only. </a:t>
            </a:r>
          </a:p>
          <a:p>
            <a:r>
              <a:rPr lang="en-US" altLang="zh-CN" sz="1200" kern="1200" baseline="0" dirty="0">
                <a:solidFill>
                  <a:schemeClr val="tx1"/>
                </a:solidFill>
                <a:effectLst/>
                <a:latin typeface="+mn-lt"/>
                <a:ea typeface="+mn-ea"/>
                <a:cs typeface="+mn-cs"/>
              </a:rPr>
              <a:t>Go back to Web of Science, and choose the second entry this time. Export it to EndNote online. Also </a:t>
            </a:r>
            <a:r>
              <a:rPr lang="en-US" altLang="zh-CN" sz="1200" kern="1200" dirty="0">
                <a:solidFill>
                  <a:schemeClr val="tx1"/>
                </a:solidFill>
                <a:effectLst/>
                <a:latin typeface="+mn-lt"/>
                <a:ea typeface="+mn-ea"/>
                <a:cs typeface="+mn-cs"/>
              </a:rPr>
              <a:t>choose Full Record and Cited References. Refresh the</a:t>
            </a:r>
            <a:r>
              <a:rPr lang="en-US" altLang="zh-CN" sz="1200" kern="1200" baseline="0" dirty="0">
                <a:solidFill>
                  <a:schemeClr val="tx1"/>
                </a:solidFill>
                <a:effectLst/>
                <a:latin typeface="+mn-lt"/>
                <a:ea typeface="+mn-ea"/>
                <a:cs typeface="+mn-cs"/>
              </a:rPr>
              <a:t> webpage of EndNote online, and you will find the bibliographic information of this entry there. Log in to EndNote Web, and you will find this entry is synchronized into EndNote Web as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You can synchronize the entry saved in your Endnote Online with the desktop application. Enable synchronization in the Preferences from the drop-down menu of Edit. </a:t>
            </a:r>
            <a:r>
              <a:rPr lang="en-US" altLang="zh-CN" sz="1200" kern="1200" dirty="0">
                <a:solidFill>
                  <a:schemeClr val="tx1"/>
                </a:solidFill>
                <a:effectLst/>
                <a:latin typeface="+mn-lt"/>
                <a:ea typeface="+mn-ea"/>
                <a:cs typeface="+mn-cs"/>
              </a:rPr>
              <a:t>Click on the Sync button, update the account credentials, and you can then transfer the entries saved online to the local library you just created. </a:t>
            </a:r>
          </a:p>
          <a:p>
            <a:r>
              <a:rPr lang="en-US" altLang="zh-CN" sz="1200" kern="1200" dirty="0">
                <a:solidFill>
                  <a:schemeClr val="tx1"/>
                </a:solidFill>
                <a:effectLst/>
                <a:latin typeface="+mn-lt"/>
                <a:ea typeface="+mn-ea"/>
                <a:cs typeface="+mn-cs"/>
              </a:rPr>
              <a:t>In order to manage these entries more efficiently, we can group them in the</a:t>
            </a:r>
            <a:r>
              <a:rPr lang="en-US" altLang="zh-CN" sz="1200" kern="1200" baseline="0" dirty="0">
                <a:solidFill>
                  <a:schemeClr val="tx1"/>
                </a:solidFill>
                <a:effectLst/>
                <a:latin typeface="+mn-lt"/>
                <a:ea typeface="+mn-ea"/>
                <a:cs typeface="+mn-cs"/>
              </a:rPr>
              <a:t> desktop application</a:t>
            </a:r>
            <a:r>
              <a:rPr lang="en-US" altLang="zh-CN" sz="1200" kern="1200" dirty="0">
                <a:solidFill>
                  <a:schemeClr val="tx1"/>
                </a:solidFill>
                <a:effectLst/>
                <a:latin typeface="+mn-lt"/>
                <a:ea typeface="+mn-ea"/>
                <a:cs typeface="+mn-cs"/>
              </a:rPr>
              <a:t>. Here I set up two groups. One is ENG1002, and the other is ENG2001. All you need to do is to drag and drop the entry to the group you want. </a:t>
            </a:r>
          </a:p>
          <a:p>
            <a:r>
              <a:rPr lang="en-US" altLang="zh-CN" sz="1200" kern="1200" dirty="0">
                <a:solidFill>
                  <a:schemeClr val="tx1"/>
                </a:solidFill>
                <a:effectLst/>
                <a:latin typeface="+mn-lt"/>
                <a:ea typeface="+mn-ea"/>
                <a:cs typeface="+mn-cs"/>
              </a:rPr>
              <a:t>Finally, I will show you how to cite with Endnote. After you install the software, you will find an add-in in the</a:t>
            </a:r>
            <a:r>
              <a:rPr lang="en-US" altLang="zh-CN"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tool bar of Word Document. Choose the style you want to use, and then click on Insert Citation. Search for the paper you want to cite with keywords. Select it and click on Insert. The citation will be formatted automatically. If you want to change the citation style, simply select another citation style. You can also insert a citation from the desktop application. Place the mouse at the place you want to insert a citation in Word, select the entry you want to cite in the desktop application, and click on Insert. If you need to remove a citation, it is useless to delete the citation in Word directly. What you should do is to click on Edit &amp; Manage Citation(s), and select Remove Citation on the citation you want to remove.</a:t>
            </a:r>
          </a:p>
          <a:p>
            <a:endParaRPr lang="en-US" dirty="0"/>
          </a:p>
        </p:txBody>
      </p:sp>
      <p:sp>
        <p:nvSpPr>
          <p:cNvPr id="4" name="Slide Number Placeholder 3"/>
          <p:cNvSpPr>
            <a:spLocks noGrp="1"/>
          </p:cNvSpPr>
          <p:nvPr>
            <p:ph type="sldNum" sz="quarter" idx="5"/>
          </p:nvPr>
        </p:nvSpPr>
        <p:spPr/>
        <p:txBody>
          <a:bodyPr/>
          <a:lstStyle/>
          <a:p>
            <a:fld id="{4B6E4101-76F7-44AF-9B52-BE0E5D0C7C40}" type="slidenum">
              <a:rPr lang="en-US" smtClean="0"/>
              <a:t>27</a:t>
            </a:fld>
            <a:endParaRPr lang="en-US"/>
          </a:p>
        </p:txBody>
      </p:sp>
    </p:spTree>
    <p:extLst>
      <p:ext uri="{BB962C8B-B14F-4D97-AF65-F5344CB8AC3E}">
        <p14:creationId xmlns:p14="http://schemas.microsoft.com/office/powerpoint/2010/main" val="4094247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for </a:t>
            </a:r>
            <a:r>
              <a:rPr lang="en-US" dirty="0" err="1"/>
              <a:t>NoteExpress</a:t>
            </a:r>
            <a:r>
              <a:rPr lang="en-US" dirty="0"/>
              <a:t>, you can download the software installation file by clicking on the entry </a:t>
            </a:r>
            <a:r>
              <a:rPr lang="en-US" dirty="0" err="1"/>
              <a:t>NoteExpress</a:t>
            </a:r>
            <a:r>
              <a:rPr lang="en-US" dirty="0"/>
              <a:t> in the E-resources List and install it</a:t>
            </a:r>
            <a:r>
              <a:rPr lang="en-US" baseline="0" dirty="0"/>
              <a:t> </a:t>
            </a:r>
            <a:r>
              <a:rPr lang="en-US" dirty="0"/>
              <a:t>to use this tool. On this slide is also found the address of the file of the most updated </a:t>
            </a:r>
            <a:r>
              <a:rPr lang="zh-CN" altLang="en-US" dirty="0"/>
              <a:t>中国社会科学 </a:t>
            </a:r>
            <a:r>
              <a:rPr lang="en-US" altLang="zh-CN" dirty="0"/>
              <a:t>citation style.</a:t>
            </a:r>
            <a:endParaRPr lang="en-US" dirty="0"/>
          </a:p>
          <a:p>
            <a:r>
              <a:rPr lang="en-US" altLang="zh-CN" sz="1200" kern="1200" dirty="0">
                <a:solidFill>
                  <a:schemeClr val="tx1"/>
                </a:solidFill>
                <a:effectLst/>
                <a:latin typeface="+mn-lt"/>
                <a:ea typeface="+mn-ea"/>
                <a:cs typeface="+mn-cs"/>
              </a:rPr>
              <a:t>Let me show you how to use the software.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【Demo】 </a:t>
            </a:r>
            <a:r>
              <a:rPr lang="en-US" altLang="zh-CN" baseline="0" dirty="0"/>
              <a:t>First, launch the application, and choose </a:t>
            </a:r>
            <a:r>
              <a:rPr lang="zh-CN" altLang="en-US" baseline="0" dirty="0"/>
              <a:t>新建数据库</a:t>
            </a:r>
            <a:r>
              <a:rPr lang="en-US" altLang="zh-CN" baseline="0" dirty="0"/>
              <a:t> from </a:t>
            </a:r>
            <a:r>
              <a:rPr lang="zh-CN" altLang="en-US" baseline="0" dirty="0"/>
              <a:t>文件</a:t>
            </a:r>
            <a:r>
              <a:rPr lang="en-US" altLang="zh-CN" baseline="0" dirty="0"/>
              <a:t> under the tab </a:t>
            </a:r>
            <a:r>
              <a:rPr lang="zh-CN" altLang="en-US" baseline="0" dirty="0"/>
              <a:t>主菜单</a:t>
            </a:r>
            <a:r>
              <a:rPr lang="en-US" altLang="zh-CN"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Next, open the webpage of an academic resource. </a:t>
            </a:r>
            <a:r>
              <a:rPr lang="en-US" altLang="zh-CN" sz="1200" kern="1200" dirty="0">
                <a:solidFill>
                  <a:schemeClr val="tx1"/>
                </a:solidFill>
                <a:effectLst/>
                <a:latin typeface="+mn-lt"/>
                <a:ea typeface="+mn-ea"/>
                <a:cs typeface="+mn-cs"/>
              </a:rPr>
              <a:t>Take </a:t>
            </a:r>
            <a:r>
              <a:rPr lang="zh-CN" altLang="en-US" sz="1200" kern="1200" dirty="0">
                <a:solidFill>
                  <a:schemeClr val="tx1"/>
                </a:solidFill>
                <a:effectLst/>
                <a:latin typeface="+mn-lt"/>
                <a:ea typeface="+mn-ea"/>
                <a:cs typeface="+mn-cs"/>
              </a:rPr>
              <a:t>中国知网</a:t>
            </a:r>
            <a:r>
              <a:rPr lang="en-US" altLang="zh-CN" sz="1200" kern="1200" dirty="0">
                <a:solidFill>
                  <a:schemeClr val="tx1"/>
                </a:solidFill>
                <a:effectLst/>
                <a:latin typeface="+mn-lt"/>
                <a:ea typeface="+mn-ea"/>
                <a:cs typeface="+mn-cs"/>
              </a:rPr>
              <a:t> as an example. Search for </a:t>
            </a:r>
            <a:r>
              <a:rPr lang="zh-CN" altLang="en-US" sz="1200" kern="1200" dirty="0">
                <a:solidFill>
                  <a:schemeClr val="tx1"/>
                </a:solidFill>
                <a:effectLst/>
                <a:latin typeface="+mn-lt"/>
                <a:ea typeface="+mn-ea"/>
                <a:cs typeface="+mn-cs"/>
              </a:rPr>
              <a:t>鲁迅</a:t>
            </a:r>
            <a:r>
              <a:rPr lang="en-US" altLang="zh-CN" sz="1200" kern="1200" dirty="0">
                <a:solidFill>
                  <a:schemeClr val="tx1"/>
                </a:solidFill>
                <a:effectLst/>
                <a:latin typeface="+mn-lt"/>
                <a:ea typeface="+mn-ea"/>
                <a:cs typeface="+mn-cs"/>
              </a:rPr>
              <a:t>. Select the first two entries, and export them to </a:t>
            </a:r>
            <a:r>
              <a:rPr lang="en-US" altLang="zh-CN" sz="1200" kern="1200" dirty="0" err="1">
                <a:solidFill>
                  <a:schemeClr val="tx1"/>
                </a:solidFill>
                <a:effectLst/>
                <a:latin typeface="+mn-lt"/>
                <a:ea typeface="+mn-ea"/>
                <a:cs typeface="+mn-cs"/>
              </a:rPr>
              <a:t>NoteExpress</a:t>
            </a:r>
            <a:r>
              <a:rPr lang="en-US" altLang="zh-CN" sz="1200" kern="1200" dirty="0">
                <a:solidFill>
                  <a:schemeClr val="tx1"/>
                </a:solidFill>
                <a:effectLst/>
                <a:latin typeface="+mn-lt"/>
                <a:ea typeface="+mn-ea"/>
                <a:cs typeface="+mn-cs"/>
              </a:rPr>
              <a:t>. </a:t>
            </a:r>
            <a:r>
              <a:rPr lang="en-US" altLang="zh-CN" sz="1800" kern="12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O</a:t>
            </a:r>
            <a:r>
              <a:rPr lang="en-US" sz="1800" dirty="0">
                <a:effectLst/>
                <a:latin typeface="Calibri" panose="020F0502020204030204" pitchFamily="34" charset="0"/>
                <a:ea typeface="等线" panose="02010600030101010101" pitchFamily="2" charset="-122"/>
                <a:cs typeface="Times New Roman" panose="02020603050405020304" pitchFamily="18" charset="0"/>
              </a:rPr>
              <a:t>pen the file downloaded, and click on </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开始导入 </a:t>
            </a:r>
            <a:r>
              <a:rPr lang="en-US" sz="1800" dirty="0">
                <a:effectLst/>
                <a:latin typeface="Calibri" panose="020F0502020204030204" pitchFamily="34" charset="0"/>
                <a:ea typeface="等线" panose="02010600030101010101" pitchFamily="2" charset="-122"/>
                <a:cs typeface="Times New Roman" panose="02020603050405020304" pitchFamily="18" charset="0"/>
              </a:rPr>
              <a:t>in the pop-up box, and you will see the bibliographic information of this entry has been imported into </a:t>
            </a:r>
            <a:r>
              <a:rPr lang="en-US" sz="1800" dirty="0" err="1">
                <a:effectLst/>
                <a:latin typeface="Calibri" panose="020F0502020204030204" pitchFamily="34" charset="0"/>
                <a:ea typeface="等线" panose="02010600030101010101" pitchFamily="2" charset="-122"/>
                <a:cs typeface="Times New Roman" panose="02020603050405020304" pitchFamily="18" charset="0"/>
              </a:rPr>
              <a:t>NoteExpress</a:t>
            </a:r>
            <a:r>
              <a:rPr lang="en-US" sz="1800" dirty="0">
                <a:effectLst/>
                <a:latin typeface="Calibri" panose="020F0502020204030204" pitchFamily="34" charset="0"/>
                <a:ea typeface="等线" panose="02010600030101010101" pitchFamily="2" charset="-122"/>
                <a:cs typeface="Times New Roman" panose="02020603050405020304" pitchFamily="18" charset="0"/>
              </a:rPr>
              <a:t>. All the information is editable, and you can also attach a file to it. Yo</a:t>
            </a:r>
            <a:r>
              <a:rPr lang="en-US" altLang="zh-CN" sz="1800" kern="1200" baseline="0" dirty="0">
                <a:solidFill>
                  <a:schemeClr val="tx1"/>
                </a:solidFill>
                <a:effectLst/>
                <a:latin typeface="+mn-lt"/>
                <a:ea typeface="+mn-ea"/>
                <a:cs typeface="+mn-cs"/>
              </a:rPr>
              <a:t>u can also create an entry in </a:t>
            </a:r>
            <a:r>
              <a:rPr lang="en-US" altLang="zh-CN" sz="1800" kern="1200" baseline="0" dirty="0" err="1">
                <a:solidFill>
                  <a:schemeClr val="tx1"/>
                </a:solidFill>
                <a:effectLst/>
                <a:latin typeface="+mn-lt"/>
                <a:ea typeface="+mn-ea"/>
                <a:cs typeface="+mn-cs"/>
              </a:rPr>
              <a:t>NoteExpress</a:t>
            </a:r>
            <a:r>
              <a:rPr lang="en-US" altLang="zh-CN" sz="1800" kern="1200" baseline="0" dirty="0">
                <a:solidFill>
                  <a:schemeClr val="tx1"/>
                </a:solidFill>
                <a:effectLst/>
                <a:latin typeface="+mn-lt"/>
                <a:ea typeface="+mn-ea"/>
                <a:cs typeface="+mn-cs"/>
              </a:rPr>
              <a:t> manually.</a:t>
            </a:r>
            <a:endParaRPr lang="en-US" sz="1800" dirty="0">
              <a:effectLst/>
              <a:latin typeface="Calibri" panose="020F0502020204030204" pitchFamily="34"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等线" panose="02010600030101010101" pitchFamily="2" charset="-122"/>
                <a:cs typeface="Times New Roman" panose="02020603050405020304" pitchFamily="18" charset="0"/>
              </a:rPr>
              <a:t>In order to manage these entries more efficiently, we can group them in </a:t>
            </a:r>
            <a:r>
              <a:rPr lang="en-US" altLang="zh-CN" sz="1800" dirty="0" err="1">
                <a:effectLst/>
                <a:latin typeface="Calibri" panose="020F0502020204030204" pitchFamily="34" charset="0"/>
                <a:ea typeface="等线" panose="02010600030101010101" pitchFamily="2" charset="-122"/>
                <a:cs typeface="Times New Roman" panose="02020603050405020304" pitchFamily="18" charset="0"/>
              </a:rPr>
              <a:t>NoteExpress</a:t>
            </a:r>
            <a:r>
              <a:rPr lang="en-US" sz="1800" dirty="0">
                <a:effectLst/>
                <a:latin typeface="Calibri" panose="020F0502020204030204" pitchFamily="34" charset="0"/>
                <a:ea typeface="等线" panose="02010600030101010101" pitchFamily="2" charset="-122"/>
                <a:cs typeface="Times New Roman" panose="02020603050405020304" pitchFamily="18" charset="0"/>
              </a:rPr>
              <a:t>. Here I set up two groups. One is </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CHI1000</a:t>
            </a:r>
            <a:r>
              <a:rPr lang="en-US" sz="1800" dirty="0">
                <a:effectLst/>
                <a:latin typeface="Calibri" panose="020F0502020204030204" pitchFamily="34" charset="0"/>
                <a:ea typeface="等线" panose="02010600030101010101" pitchFamily="2" charset="-122"/>
                <a:cs typeface="Times New Roman" panose="02020603050405020304" pitchFamily="18" charset="0"/>
              </a:rPr>
              <a:t>, and the other is </a:t>
            </a:r>
            <a:r>
              <a:rPr lang="en-US" altLang="zh-CN" sz="1800" dirty="0">
                <a:effectLst/>
                <a:latin typeface="Calibri" panose="020F0502020204030204" pitchFamily="34" charset="0"/>
                <a:ea typeface="等线" panose="02010600030101010101" pitchFamily="2" charset="-122"/>
                <a:cs typeface="Times New Roman" panose="02020603050405020304" pitchFamily="18" charset="0"/>
              </a:rPr>
              <a:t>GEA2000</a:t>
            </a:r>
            <a:r>
              <a:rPr lang="en-US" sz="1800" dirty="0">
                <a:effectLst/>
                <a:latin typeface="Calibri" panose="020F0502020204030204" pitchFamily="34" charset="0"/>
                <a:ea typeface="等线" panose="02010600030101010101" pitchFamily="2" charset="-122"/>
                <a:cs typeface="Times New Roman" panose="02020603050405020304" pitchFamily="18" charset="0"/>
              </a:rPr>
              <a:t>. All you need to do is to drag and drop the entry to the group you want.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等线" panose="02010600030101010101" pitchFamily="2" charset="-122"/>
                <a:cs typeface="Times New Roman" panose="02020603050405020304" pitchFamily="18" charset="0"/>
              </a:rPr>
              <a:t>Finally, I will show you how to cite with </a:t>
            </a:r>
            <a:r>
              <a:rPr lang="en-US" altLang="zh-CN" sz="1800" dirty="0" err="1">
                <a:effectLst/>
                <a:latin typeface="Calibri" panose="020F0502020204030204" pitchFamily="34" charset="0"/>
                <a:ea typeface="等线" panose="02010600030101010101" pitchFamily="2" charset="-122"/>
                <a:cs typeface="Times New Roman" panose="02020603050405020304" pitchFamily="18" charset="0"/>
              </a:rPr>
              <a:t>NoteExpress</a:t>
            </a:r>
            <a:r>
              <a:rPr lang="en-US" sz="1800" dirty="0">
                <a:effectLst/>
                <a:latin typeface="Calibri" panose="020F0502020204030204" pitchFamily="34" charset="0"/>
                <a:ea typeface="等线" panose="02010600030101010101" pitchFamily="2" charset="-122"/>
                <a:cs typeface="Times New Roman" panose="02020603050405020304" pitchFamily="18" charset="0"/>
              </a:rPr>
              <a:t>. After you install the software, you will find an add-in in the tool bar of Word Document. </a:t>
            </a:r>
            <a:r>
              <a:rPr lang="en-US" altLang="zh-CN" sz="1800" kern="1200" dirty="0">
                <a:solidFill>
                  <a:schemeClr val="tx1"/>
                </a:solidFill>
                <a:effectLst/>
                <a:latin typeface="+mn-lt"/>
                <a:ea typeface="+mn-ea"/>
                <a:cs typeface="+mn-cs"/>
              </a:rPr>
              <a:t>Place the mouse at the place you want to insert a citation in Word, select the entry you want to cite </a:t>
            </a:r>
            <a:r>
              <a:rPr lang="en-US" sz="1800" dirty="0">
                <a:effectLst/>
                <a:latin typeface="Calibri" panose="020F0502020204030204" pitchFamily="34" charset="0"/>
                <a:ea typeface="等线" panose="02010600030101010101" pitchFamily="2" charset="-122"/>
                <a:cs typeface="Times New Roman" panose="02020603050405020304" pitchFamily="18" charset="0"/>
              </a:rPr>
              <a:t>in </a:t>
            </a:r>
            <a:r>
              <a:rPr lang="en-US" sz="1800" dirty="0" err="1">
                <a:effectLst/>
                <a:latin typeface="Calibri" panose="020F0502020204030204" pitchFamily="34" charset="0"/>
                <a:ea typeface="等线" panose="02010600030101010101" pitchFamily="2" charset="-122"/>
                <a:cs typeface="Times New Roman" panose="02020603050405020304" pitchFamily="18" charset="0"/>
              </a:rPr>
              <a:t>NoteExpress</a:t>
            </a:r>
            <a:r>
              <a:rPr lang="en-US" sz="1800" dirty="0">
                <a:effectLst/>
                <a:latin typeface="Calibri" panose="020F0502020204030204" pitchFamily="34" charset="0"/>
                <a:ea typeface="等线" panose="02010600030101010101" pitchFamily="2" charset="-122"/>
                <a:cs typeface="Times New Roman" panose="02020603050405020304" pitchFamily="18" charset="0"/>
              </a:rPr>
              <a:t>, and then click on </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插入引文</a:t>
            </a:r>
            <a:r>
              <a:rPr lang="en-US" sz="1800" dirty="0">
                <a:effectLst/>
                <a:latin typeface="Calibri" panose="020F0502020204030204" pitchFamily="34" charset="0"/>
                <a:ea typeface="等线" panose="02010600030101010101" pitchFamily="2" charset="-122"/>
                <a:cs typeface="Times New Roman" panose="02020603050405020304" pitchFamily="18" charset="0"/>
              </a:rPr>
              <a:t>. The citation will be formatted automatically. If you want to change the citation style, you can search for the style you want to use in </a:t>
            </a:r>
            <a:r>
              <a:rPr lang="zh-CN" altLang="en-US" sz="1800" dirty="0">
                <a:effectLst/>
                <a:latin typeface="Calibri" panose="020F0502020204030204" pitchFamily="34" charset="0"/>
                <a:ea typeface="等线" panose="02010600030101010101" pitchFamily="2" charset="-122"/>
                <a:cs typeface="Times New Roman" panose="02020603050405020304" pitchFamily="18" charset="0"/>
              </a:rPr>
              <a:t>样式</a:t>
            </a:r>
            <a:r>
              <a:rPr lang="en-US" sz="1800" dirty="0">
                <a:effectLst/>
                <a:latin typeface="Calibri" panose="020F0502020204030204" pitchFamily="34" charset="0"/>
                <a:ea typeface="等线" panose="02010600030101010101" pitchFamily="2" charset="-122"/>
                <a:cs typeface="Times New Roman" panose="02020603050405020304" pitchFamily="18" charset="0"/>
              </a:rPr>
              <a:t>.</a:t>
            </a:r>
            <a:r>
              <a:rPr lang="en-US" altLang="zh-CN" sz="1800" baseline="0" dirty="0">
                <a:effectLst/>
                <a:latin typeface="Calibri" panose="020F0502020204030204" pitchFamily="34" charset="0"/>
                <a:ea typeface="等线" panose="0201060003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aseline="0" dirty="0">
                <a:effectLst/>
                <a:latin typeface="Calibri" panose="020F0502020204030204" pitchFamily="34" charset="0"/>
                <a:ea typeface="等线" panose="02010600030101010101" pitchFamily="2" charset="-122"/>
                <a:cs typeface="Times New Roman" panose="02020603050405020304" pitchFamily="18" charset="0"/>
              </a:rPr>
              <a:t>The file of the most updated </a:t>
            </a:r>
            <a:r>
              <a:rPr lang="zh-CN" altLang="en-US" sz="1800" baseline="0" dirty="0">
                <a:effectLst/>
                <a:latin typeface="Calibri" panose="020F0502020204030204" pitchFamily="34" charset="0"/>
                <a:ea typeface="等线" panose="02010600030101010101" pitchFamily="2" charset="-122"/>
                <a:cs typeface="Times New Roman" panose="02020603050405020304" pitchFamily="18" charset="0"/>
              </a:rPr>
              <a:t>中国社会科学 </a:t>
            </a:r>
            <a:r>
              <a:rPr lang="en-US" altLang="zh-CN" sz="1800" baseline="0" dirty="0">
                <a:effectLst/>
                <a:latin typeface="Calibri" panose="020F0502020204030204" pitchFamily="34" charset="0"/>
                <a:ea typeface="等线" panose="02010600030101010101" pitchFamily="2" charset="-122"/>
                <a:cs typeface="Times New Roman" panose="02020603050405020304" pitchFamily="18" charset="0"/>
              </a:rPr>
              <a:t>citation style, after downloaded, can be imported into </a:t>
            </a:r>
            <a:r>
              <a:rPr lang="en-US" altLang="zh-CN" sz="1800" baseline="0" dirty="0" err="1">
                <a:effectLst/>
                <a:latin typeface="Calibri" panose="020F0502020204030204" pitchFamily="34" charset="0"/>
                <a:ea typeface="等线" panose="02010600030101010101" pitchFamily="2" charset="-122"/>
                <a:cs typeface="Times New Roman" panose="02020603050405020304" pitchFamily="18" charset="0"/>
              </a:rPr>
              <a:t>NoteExpress</a:t>
            </a:r>
            <a:r>
              <a:rPr lang="en-US" altLang="zh-CN" sz="1800" baseline="0" dirty="0">
                <a:effectLst/>
                <a:latin typeface="Calibri" panose="020F0502020204030204" pitchFamily="34" charset="0"/>
                <a:ea typeface="等线" panose="02010600030101010101" pitchFamily="2" charset="-122"/>
                <a:cs typeface="Times New Roman" panose="02020603050405020304" pitchFamily="18" charset="0"/>
              </a:rPr>
              <a:t> in </a:t>
            </a:r>
            <a:r>
              <a:rPr lang="zh-CN" altLang="en-US" sz="1800" dirty="0"/>
              <a:t>样式管理器 </a:t>
            </a:r>
            <a:r>
              <a:rPr lang="en-US" altLang="zh-CN" sz="1800" baseline="0" dirty="0">
                <a:effectLst/>
                <a:latin typeface="Calibri" panose="020F0502020204030204" pitchFamily="34" charset="0"/>
                <a:ea typeface="等线" panose="02010600030101010101" pitchFamily="2" charset="-122"/>
                <a:cs typeface="Times New Roman" panose="02020603050405020304" pitchFamily="18" charset="0"/>
              </a:rPr>
              <a:t>by subsequently clicking on </a:t>
            </a:r>
            <a:r>
              <a:rPr lang="zh-CN" altLang="en-US" sz="1800" baseline="0" dirty="0">
                <a:effectLst/>
                <a:latin typeface="Calibri" panose="020F0502020204030204" pitchFamily="34" charset="0"/>
                <a:ea typeface="等线" panose="02010600030101010101" pitchFamily="2" charset="-122"/>
                <a:cs typeface="Times New Roman" panose="02020603050405020304" pitchFamily="18" charset="0"/>
              </a:rPr>
              <a:t>主</a:t>
            </a:r>
            <a:r>
              <a:rPr lang="zh-CN" altLang="en-US" sz="2800" dirty="0"/>
              <a:t>菜单</a:t>
            </a:r>
            <a:r>
              <a:rPr lang="en-US" altLang="zh-CN" sz="2800" dirty="0"/>
              <a:t>-</a:t>
            </a:r>
            <a:r>
              <a:rPr lang="zh-CN" altLang="en-US" sz="2800" dirty="0"/>
              <a:t>工具</a:t>
            </a:r>
            <a:r>
              <a:rPr lang="en-US" altLang="zh-CN" sz="2800" dirty="0"/>
              <a:t>-</a:t>
            </a:r>
            <a:r>
              <a:rPr lang="zh-CN" altLang="en-US" sz="2800" dirty="0"/>
              <a:t>样式</a:t>
            </a:r>
            <a:r>
              <a:rPr lang="en-US" altLang="zh-CN" sz="2800" dirty="0"/>
              <a:t>. </a:t>
            </a:r>
            <a:endParaRPr lang="en-US" altLang="zh-CN" sz="1800" baseline="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B6E4101-76F7-44AF-9B52-BE0E5D0C7C40}" type="slidenum">
              <a:rPr lang="en-US" smtClean="0"/>
              <a:t>28</a:t>
            </a:fld>
            <a:endParaRPr lang="en-US"/>
          </a:p>
        </p:txBody>
      </p:sp>
    </p:spTree>
    <p:extLst>
      <p:ext uri="{BB962C8B-B14F-4D97-AF65-F5344CB8AC3E}">
        <p14:creationId xmlns:p14="http://schemas.microsoft.com/office/powerpoint/2010/main" val="2591953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A786E816-F252-4670-96FD-382129FAA6C4}" type="slidenum">
              <a:rPr lang="zh-CN" altLang="en-US" smtClean="0"/>
              <a:t>29</a:t>
            </a:fld>
            <a:endParaRPr lang="zh-CN" altLang="en-US"/>
          </a:p>
        </p:txBody>
      </p:sp>
    </p:spTree>
    <p:extLst>
      <p:ext uri="{BB962C8B-B14F-4D97-AF65-F5344CB8AC3E}">
        <p14:creationId xmlns:p14="http://schemas.microsoft.com/office/powerpoint/2010/main" val="3254509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A786E816-F252-4670-96FD-382129FAA6C4}" type="slidenum">
              <a:rPr lang="zh-CN" altLang="en-US" smtClean="0"/>
              <a:t>32</a:t>
            </a:fld>
            <a:endParaRPr lang="zh-CN" altLang="en-US"/>
          </a:p>
        </p:txBody>
      </p:sp>
    </p:spTree>
    <p:extLst>
      <p:ext uri="{BB962C8B-B14F-4D97-AF65-F5344CB8AC3E}">
        <p14:creationId xmlns:p14="http://schemas.microsoft.com/office/powerpoint/2010/main" val="2341827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A786E816-F252-4670-96FD-382129FAA6C4}" type="slidenum">
              <a:rPr lang="zh-CN" altLang="en-US" smtClean="0"/>
              <a:t>33</a:t>
            </a:fld>
            <a:endParaRPr lang="zh-CN" altLang="en-US"/>
          </a:p>
        </p:txBody>
      </p:sp>
    </p:spTree>
    <p:extLst>
      <p:ext uri="{BB962C8B-B14F-4D97-AF65-F5344CB8AC3E}">
        <p14:creationId xmlns:p14="http://schemas.microsoft.com/office/powerpoint/2010/main" val="180016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A786E816-F252-4670-96FD-382129FAA6C4}" type="slidenum">
              <a:rPr lang="zh-CN" altLang="en-US" smtClean="0"/>
              <a:t>34</a:t>
            </a:fld>
            <a:endParaRPr lang="zh-CN" altLang="en-US"/>
          </a:p>
        </p:txBody>
      </p:sp>
    </p:spTree>
    <p:extLst>
      <p:ext uri="{BB962C8B-B14F-4D97-AF65-F5344CB8AC3E}">
        <p14:creationId xmlns:p14="http://schemas.microsoft.com/office/powerpoint/2010/main" val="835236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CA2FDD-FBC9-471C-B626-90CF11F992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90AF6D-D5A4-4D55-8596-B79E17F0B511}"/>
              </a:ext>
            </a:extLst>
          </p:cNvPr>
          <p:cNvSpPr txBox="1">
            <a:spLocks noGrp="1"/>
          </p:cNvSpPr>
          <p:nvPr>
            <p:ph type="body" sz="quarter" idx="1"/>
          </p:nvPr>
        </p:nvSpPr>
        <p:spPr/>
        <p:txBody>
          <a:bodyPr/>
          <a:lstStyle/>
          <a:p>
            <a:pPr lvl="0"/>
            <a:r>
              <a:rPr lang="en-US" dirty="0"/>
              <a:t>For each entry of the search results, you will find important information such as material type- whether it is print or electronic, availability- whether it is on shelf or checked out, collection type- different collection types indicate different locations and different item policies, and call number- a set of letters and numbers that help patrons locate the book on shelf. </a:t>
            </a:r>
          </a:p>
          <a:p>
            <a:pPr lvl="0"/>
            <a:r>
              <a:rPr lang="en-US" dirty="0"/>
              <a:t>Books are shelved according to the call number. Therefore, in order to find a book on shelf, you need to learn how to read the call number. The first line is all letters, and is arranged alphabetically, namely, from A to Z. As you can see in the picture, LA is before LB. The second line is all numbers, and is arranged numerically, namely, from small to large. As you can see in the picture, 2327 is before 2328. The third line is a combination of letters and numbers. Letters are still arranged alphabetically. As you can see in the picture, .B is before .C. However, numbers are arranged decimally, which means the number is read as a decimal, and you compare the numbers in their decimal form. Technically, you can compare the number one unit by one unit. For example, in this picture, .554 is placed before .63. This is because you first compare 5 with 6. Because 5 is smaller than 6, .554 is placed before .63. The fourth line is the date of publication, and this line is arranged numerically. This picture does not show the copy/volume line. If there is such a line, it is arranged numerically.</a:t>
            </a:r>
          </a:p>
          <a:p>
            <a:pPr lvl="0"/>
            <a:endParaRPr lang="en-US" dirty="0"/>
          </a:p>
        </p:txBody>
      </p:sp>
      <p:sp>
        <p:nvSpPr>
          <p:cNvPr id="4" name="Slide Number Placeholder 3">
            <a:extLst>
              <a:ext uri="{FF2B5EF4-FFF2-40B4-BE49-F238E27FC236}">
                <a16:creationId xmlns:a16="http://schemas.microsoft.com/office/drawing/2014/main" id="{838F42D1-4B1C-4E76-BD80-CC664DA0ED4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AD39C5A-B9FF-4718-B344-E995D3865C9E}" type="slidenum">
              <a:t>6</a:t>
            </a:fld>
            <a:endParaRPr lang="en-US" sz="1200" b="0" i="0" u="none" strike="noStrike" kern="1200" cap="none" spc="0" baseline="0">
              <a:solidFill>
                <a:srgbClr val="000000"/>
              </a:solidFill>
              <a:uFillTx/>
              <a:latin typeface="等线"/>
              <a:ea typeface="等线" pitchFamily="2"/>
            </a:endParaRPr>
          </a:p>
        </p:txBody>
      </p:sp>
    </p:spTree>
    <p:extLst>
      <p:ext uri="{BB962C8B-B14F-4D97-AF65-F5344CB8AC3E}">
        <p14:creationId xmlns:p14="http://schemas.microsoft.com/office/powerpoint/2010/main" val="3292684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sz="1200" dirty="0">
                <a:effectLst/>
                <a:latin typeface="Calibri" panose="020F0502020204030204" pitchFamily="34" charset="0"/>
                <a:ea typeface="等线" panose="02010600030101010101" pitchFamily="2" charset="-122"/>
                <a:cs typeface="Times New Roman" panose="02020603050405020304" pitchFamily="18" charset="0"/>
              </a:rPr>
              <a:t>The first two digits of the call number indicate the subject area of the books. For example, QA stands for Mathematics &amp; Computer Science.</a:t>
            </a:r>
            <a:endParaRPr lang="en-US" altLang="zh-CN" dirty="0"/>
          </a:p>
          <a:p>
            <a:r>
              <a:rPr lang="en-US" altLang="zh-CN" dirty="0"/>
              <a:t>Most print books are in the General Collection on the fourth floor. You can find the distribution of</a:t>
            </a:r>
            <a:r>
              <a:rPr lang="zh-CN" altLang="en-US" dirty="0"/>
              <a:t> </a:t>
            </a:r>
            <a:r>
              <a:rPr lang="en-US" altLang="zh-CN" dirty="0"/>
              <a:t>print</a:t>
            </a:r>
            <a:r>
              <a:rPr lang="zh-CN" altLang="en-US" dirty="0"/>
              <a:t> </a:t>
            </a:r>
            <a:r>
              <a:rPr lang="en-US" altLang="zh-CN" dirty="0"/>
              <a:t>books</a:t>
            </a:r>
            <a:r>
              <a:rPr lang="zh-CN" altLang="en-US" dirty="0"/>
              <a:t> </a:t>
            </a:r>
            <a:r>
              <a:rPr lang="en-US" altLang="zh-CN" dirty="0"/>
              <a:t>by the initial letters of the call number on this slide.</a:t>
            </a:r>
          </a:p>
        </p:txBody>
      </p:sp>
      <p:sp>
        <p:nvSpPr>
          <p:cNvPr id="4" name="Slide Number Placeholder 3"/>
          <p:cNvSpPr>
            <a:spLocks noGrp="1"/>
          </p:cNvSpPr>
          <p:nvPr>
            <p:ph type="sldNum" sz="quarter" idx="5"/>
          </p:nvPr>
        </p:nvSpPr>
        <p:spPr/>
        <p:txBody>
          <a:bodyPr/>
          <a:lstStyle/>
          <a:p>
            <a:fld id="{7C1EA48D-D1EA-47C3-886D-0BBC46482635}" type="slidenum">
              <a:rPr lang="zh-CN" altLang="en-US" smtClean="0"/>
              <a:t>7</a:t>
            </a:fld>
            <a:endParaRPr lang="zh-CN" altLang="en-US"/>
          </a:p>
        </p:txBody>
      </p:sp>
    </p:spTree>
    <p:extLst>
      <p:ext uri="{BB962C8B-B14F-4D97-AF65-F5344CB8AC3E}">
        <p14:creationId xmlns:p14="http://schemas.microsoft.com/office/powerpoint/2010/main" val="929794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等线" panose="02010600030101010101" pitchFamily="2" charset="-122"/>
                <a:cs typeface="Times New Roman" panose="02020603050405020304" pitchFamily="18" charset="0"/>
              </a:rPr>
              <a:t>How to find electronic resources? </a:t>
            </a:r>
          </a:p>
          <a:p>
            <a:r>
              <a:rPr lang="en-US" sz="1800" dirty="0">
                <a:effectLst/>
                <a:latin typeface="Calibri" panose="020F0502020204030204" pitchFamily="34" charset="0"/>
                <a:ea typeface="等线" panose="02010600030101010101" pitchFamily="2" charset="-122"/>
                <a:cs typeface="Times New Roman" panose="02020603050405020304" pitchFamily="18" charset="0"/>
              </a:rPr>
              <a:t>You can also directly search through the library's homepage search box, and then narrow the search scope down to "Articles and eBooks." Click through to find the resources you need.</a:t>
            </a:r>
            <a:endParaRPr lang="en-US" dirty="0"/>
          </a:p>
        </p:txBody>
      </p:sp>
      <p:sp>
        <p:nvSpPr>
          <p:cNvPr id="4" name="Slide Number Placeholder 3"/>
          <p:cNvSpPr>
            <a:spLocks noGrp="1"/>
          </p:cNvSpPr>
          <p:nvPr>
            <p:ph type="sldNum" sz="quarter" idx="5"/>
          </p:nvPr>
        </p:nvSpPr>
        <p:spPr/>
        <p:txBody>
          <a:bodyPr/>
          <a:lstStyle/>
          <a:p>
            <a:fld id="{4B6E8AB6-B3E6-4E35-8EC8-0A7F0A99FF65}" type="slidenum">
              <a:rPr lang="zh-CN" altLang="en-US" smtClean="0"/>
              <a:t>8</a:t>
            </a:fld>
            <a:endParaRPr lang="zh-CN" altLang="en-US"/>
          </a:p>
        </p:txBody>
      </p:sp>
    </p:spTree>
    <p:extLst>
      <p:ext uri="{BB962C8B-B14F-4D97-AF65-F5344CB8AC3E}">
        <p14:creationId xmlns:p14="http://schemas.microsoft.com/office/powerpoint/2010/main" val="976032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685C5F-DA20-40D0-9918-B2D6F5538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118505-8858-4620-8EB1-7919C3DDA4E3}"/>
              </a:ext>
            </a:extLst>
          </p:cNvPr>
          <p:cNvSpPr txBox="1">
            <a:spLocks noGrp="1"/>
          </p:cNvSpPr>
          <p:nvPr>
            <p:ph type="body" sz="quarter" idx="1"/>
          </p:nvPr>
        </p:nvSpPr>
        <p:spPr/>
        <p:txBody>
          <a:bodyPr/>
          <a:lstStyle/>
          <a:p>
            <a:pPr lvl="0"/>
            <a:r>
              <a:rPr lang="en-US"/>
              <a:t>You can either do a simple search with keywords in the search box, or do an advanced search to get a more precise search result. The button Advanced Search is to the right of the search box. </a:t>
            </a:r>
          </a:p>
          <a:p>
            <a:pPr lvl="0"/>
            <a:r>
              <a:rPr lang="en-US"/>
              <a:t>In Advanced Search, first select the search scope- Under “Everything”, you can search for all resource types; Under “Print Books and Journals”, you can search for print resources; Under “Articles and eBooks”, you can search for electronic resources. </a:t>
            </a:r>
            <a:endParaRPr lang="en-US" b="1">
              <a:solidFill>
                <a:srgbClr val="FF0000"/>
              </a:solidFill>
            </a:endParaRPr>
          </a:p>
          <a:p>
            <a:pPr lvl="0"/>
            <a:r>
              <a:rPr lang="en-US"/>
              <a:t>With Advanced Search, you can confine the fields of your search terms, for example, title, author, etc. You can also set Material Type, Language, and Publication Date in your search criteria. </a:t>
            </a:r>
          </a:p>
        </p:txBody>
      </p:sp>
      <p:sp>
        <p:nvSpPr>
          <p:cNvPr id="4" name="Slide Number Placeholder 3">
            <a:extLst>
              <a:ext uri="{FF2B5EF4-FFF2-40B4-BE49-F238E27FC236}">
                <a16:creationId xmlns:a16="http://schemas.microsoft.com/office/drawing/2014/main" id="{3DE96B86-CAEE-46FA-977B-5D6C1E5B1F0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C59BCDB-4C83-480D-9E17-CCCD85EC1428}" type="slidenum">
              <a:t>9</a:t>
            </a:fld>
            <a:endParaRPr lang="en-US" sz="1200" b="0" i="0" u="none" strike="noStrike" kern="1200" cap="none" spc="0" baseline="0">
              <a:solidFill>
                <a:srgbClr val="000000"/>
              </a:solidFill>
              <a:uFillTx/>
              <a:latin typeface="等线"/>
              <a:ea typeface="等线" pitchFamily="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93AF15-B780-484C-8724-3462E2BDA8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78D952-C4D1-4BAD-B31D-AAF86358A7E9}"/>
              </a:ext>
            </a:extLst>
          </p:cNvPr>
          <p:cNvSpPr txBox="1">
            <a:spLocks noGrp="1"/>
          </p:cNvSpPr>
          <p:nvPr>
            <p:ph type="body" sz="quarter" idx="1"/>
          </p:nvPr>
        </p:nvSpPr>
        <p:spPr/>
        <p:txBody>
          <a:bodyPr/>
          <a:lstStyle/>
          <a:p>
            <a:pPr lvl="0"/>
            <a:r>
              <a:rPr lang="en-US"/>
              <a:t>You can find all the databases that Library has subscribed to in the E-resources List. You can access the E-resources List from the library homepage, also from the drop-down menu of Resources.</a:t>
            </a:r>
          </a:p>
        </p:txBody>
      </p:sp>
      <p:sp>
        <p:nvSpPr>
          <p:cNvPr id="4" name="Slide Number Placeholder 3">
            <a:extLst>
              <a:ext uri="{FF2B5EF4-FFF2-40B4-BE49-F238E27FC236}">
                <a16:creationId xmlns:a16="http://schemas.microsoft.com/office/drawing/2014/main" id="{ABBB4A7A-322C-4445-BDA0-FAD179F44C6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F3F3637-1F07-4FDE-BD3F-05425141D1DA}" type="slidenum">
              <a:t>11</a:t>
            </a:fld>
            <a:endParaRPr lang="en-US" sz="1200" b="0" i="0" u="none" strike="noStrike" kern="1200" cap="none" spc="0" baseline="0">
              <a:solidFill>
                <a:srgbClr val="000000"/>
              </a:solidFill>
              <a:uFillTx/>
              <a:latin typeface="等线"/>
              <a:ea typeface="等线" pitchFamily="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the E-resources List, library users can find all the databases that Library has subscribed to. There is a filter Database Types, in which you can find the common database types used in the academic circle. Filter by one type, and then you can find all the databases under that type.</a:t>
            </a:r>
            <a:endParaRPr lang="en-US" dirty="0"/>
          </a:p>
        </p:txBody>
      </p:sp>
      <p:sp>
        <p:nvSpPr>
          <p:cNvPr id="4" name="Slide Number Placeholder 3"/>
          <p:cNvSpPr>
            <a:spLocks noGrp="1"/>
          </p:cNvSpPr>
          <p:nvPr>
            <p:ph type="sldNum" sz="quarter" idx="5"/>
          </p:nvPr>
        </p:nvSpPr>
        <p:spPr/>
        <p:txBody>
          <a:bodyPr/>
          <a:lstStyle/>
          <a:p>
            <a:fld id="{4B6E4101-76F7-44AF-9B52-BE0E5D0C7C40}" type="slidenum">
              <a:rPr lang="en-US" smtClean="0"/>
              <a:t>12</a:t>
            </a:fld>
            <a:endParaRPr lang="en-US"/>
          </a:p>
        </p:txBody>
      </p:sp>
    </p:spTree>
    <p:extLst>
      <p:ext uri="{BB962C8B-B14F-4D97-AF65-F5344CB8AC3E}">
        <p14:creationId xmlns:p14="http://schemas.microsoft.com/office/powerpoint/2010/main" val="3935192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database types can be divided into three groups. The first one is grouped according to whether full text is provided or not- Abstract/Index Databases do not provide full text. The second one is grouped based on languages- whether the database collects materials in Chinese language or other foreign languages. </a:t>
            </a:r>
            <a:r>
              <a:rPr lang="en-US" altLang="zh-CN" dirty="0"/>
              <a:t>The third one is resource types, such as books and journals. </a:t>
            </a:r>
            <a:endParaRPr lang="en-US" dirty="0"/>
          </a:p>
        </p:txBody>
      </p:sp>
      <p:sp>
        <p:nvSpPr>
          <p:cNvPr id="4" name="Slide Number Placeholder 3"/>
          <p:cNvSpPr>
            <a:spLocks noGrp="1"/>
          </p:cNvSpPr>
          <p:nvPr>
            <p:ph type="sldNum" sz="quarter" idx="5"/>
          </p:nvPr>
        </p:nvSpPr>
        <p:spPr/>
        <p:txBody>
          <a:bodyPr/>
          <a:lstStyle/>
          <a:p>
            <a:fld id="{4B6E4101-76F7-44AF-9B52-BE0E5D0C7C40}" type="slidenum">
              <a:rPr lang="en-US" smtClean="0"/>
              <a:t>13</a:t>
            </a:fld>
            <a:endParaRPr lang="en-US"/>
          </a:p>
        </p:txBody>
      </p:sp>
    </p:spTree>
    <p:extLst>
      <p:ext uri="{BB962C8B-B14F-4D97-AF65-F5344CB8AC3E}">
        <p14:creationId xmlns:p14="http://schemas.microsoft.com/office/powerpoint/2010/main" val="16578267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15F4E-374C-41AE-9CFD-B9527FD6AB92}"/>
              </a:ext>
            </a:extLst>
          </p:cNvPr>
          <p:cNvSpPr txBox="1">
            <a:spLocks noGrp="1"/>
          </p:cNvSpPr>
          <p:nvPr>
            <p:ph type="ctrTitle"/>
          </p:nvPr>
        </p:nvSpPr>
        <p:spPr>
          <a:xfrm rot="21037326">
            <a:off x="1715633" y="779161"/>
            <a:ext cx="8137565" cy="785222"/>
          </a:xfrm>
        </p:spPr>
        <p:txBody>
          <a:bodyPr anchor="b" anchorCtr="1">
            <a:noAutofit/>
          </a:bodyPr>
          <a:lstStyle>
            <a:lvl1pPr algn="ctr">
              <a:defRPr sz="4800"/>
            </a:lvl1pPr>
          </a:lstStyle>
          <a:p>
            <a:pPr lvl="0"/>
            <a:r>
              <a:rPr lang="en-US"/>
              <a:t>Click to edit Master title style</a:t>
            </a:r>
          </a:p>
        </p:txBody>
      </p:sp>
      <p:sp>
        <p:nvSpPr>
          <p:cNvPr id="3" name="Subtitle 2">
            <a:extLst>
              <a:ext uri="{FF2B5EF4-FFF2-40B4-BE49-F238E27FC236}">
                <a16:creationId xmlns:a16="http://schemas.microsoft.com/office/drawing/2014/main" id="{3F8B2321-E0B0-45E2-AD58-B1C85050C691}"/>
              </a:ext>
            </a:extLst>
          </p:cNvPr>
          <p:cNvSpPr txBox="1">
            <a:spLocks noGrp="1"/>
          </p:cNvSpPr>
          <p:nvPr>
            <p:ph type="subTitle" idx="1"/>
          </p:nvPr>
        </p:nvSpPr>
        <p:spPr>
          <a:xfrm rot="21039629">
            <a:off x="2393845" y="1627933"/>
            <a:ext cx="7466798" cy="636404"/>
          </a:xfrm>
        </p:spPr>
        <p:txBody>
          <a:bodyPr anchorCtr="1"/>
          <a:lstStyle>
            <a:lvl1pPr marL="0" indent="0" algn="ctr">
              <a:buNone/>
              <a:defRPr sz="2000"/>
            </a:lvl1pPr>
          </a:lstStyle>
          <a:p>
            <a:pPr lvl="0"/>
            <a:r>
              <a:rPr lang="en-US"/>
              <a:t>Click to edit Master subtitle style</a:t>
            </a:r>
          </a:p>
        </p:txBody>
      </p:sp>
    </p:spTree>
    <p:extLst>
      <p:ext uri="{BB962C8B-B14F-4D97-AF65-F5344CB8AC3E}">
        <p14:creationId xmlns:p14="http://schemas.microsoft.com/office/powerpoint/2010/main" val="221032003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F2C69-5EFE-42D1-9CF9-ABCABB8E4C9B}"/>
              </a:ext>
            </a:extLst>
          </p:cNvPr>
          <p:cNvSpPr txBox="1">
            <a:spLocks noGrp="1"/>
          </p:cNvSpPr>
          <p:nvPr>
            <p:ph type="title"/>
          </p:nvPr>
        </p:nvSpPr>
        <p:spPr>
          <a:xfrm>
            <a:off x="1492895" y="365129"/>
            <a:ext cx="9319729" cy="1325559"/>
          </a:xfrm>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F2198162-4863-4BDD-8591-14C045E18FDA}"/>
              </a:ext>
            </a:extLst>
          </p:cNvPr>
          <p:cNvSpPr txBox="1">
            <a:spLocks noGrp="1"/>
          </p:cNvSpPr>
          <p:nvPr>
            <p:ph idx="1"/>
          </p:nvPr>
        </p:nvSpPr>
        <p:spPr>
          <a:xfrm>
            <a:off x="1492895" y="1825627"/>
            <a:ext cx="9319729" cy="435133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7A28C3F3-9EC4-4EEC-A7C9-0A3C7946C18F}"/>
              </a:ext>
            </a:extLst>
          </p:cNvPr>
          <p:cNvSpPr txBox="1">
            <a:spLocks noGrp="1"/>
          </p:cNvSpPr>
          <p:nvPr>
            <p:ph type="sldNum" sz="quarter" idx="8"/>
          </p:nvPr>
        </p:nvSpPr>
        <p:spPr>
          <a:xfrm>
            <a:off x="8069424" y="6311902"/>
            <a:ext cx="2743200" cy="365129"/>
          </a:xfrm>
        </p:spPr>
        <p:txBody>
          <a:bodyPr/>
          <a:lstStyle>
            <a:lvl1pPr>
              <a:defRPr/>
            </a:lvl1pPr>
          </a:lstStyle>
          <a:p>
            <a:pPr lvl="0"/>
            <a:fld id="{3A87576E-A0EC-451D-88B8-C8E6235247FA}" type="slidenum">
              <a:t>‹#›</a:t>
            </a:fld>
            <a:endParaRPr lang="en-US"/>
          </a:p>
        </p:txBody>
      </p:sp>
    </p:spTree>
    <p:extLst>
      <p:ext uri="{BB962C8B-B14F-4D97-AF65-F5344CB8AC3E}">
        <p14:creationId xmlns:p14="http://schemas.microsoft.com/office/powerpoint/2010/main" val="2982343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E4A99-F967-4CC5-8359-B547BDFE50E3}"/>
              </a:ext>
            </a:extLst>
          </p:cNvPr>
          <p:cNvSpPr txBox="1">
            <a:spLocks noGrp="1"/>
          </p:cNvSpPr>
          <p:nvPr>
            <p:ph type="title"/>
          </p:nvPr>
        </p:nvSpPr>
        <p:spPr>
          <a:xfrm>
            <a:off x="1464905" y="365129"/>
            <a:ext cx="9357046" cy="1325559"/>
          </a:xfrm>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95800021-F853-4781-906D-EF1C8CDE630A}"/>
              </a:ext>
            </a:extLst>
          </p:cNvPr>
          <p:cNvSpPr txBox="1">
            <a:spLocks noGrp="1"/>
          </p:cNvSpPr>
          <p:nvPr>
            <p:ph type="body" idx="1"/>
          </p:nvPr>
        </p:nvSpPr>
        <p:spPr>
          <a:xfrm>
            <a:off x="1464905" y="1681160"/>
            <a:ext cx="4532671" cy="823910"/>
          </a:xfrm>
        </p:spPr>
        <p:txBody>
          <a:bodyPr anchor="b"/>
          <a:lstStyle>
            <a:lvl1pPr marL="0" indent="0">
              <a:buNone/>
              <a:defRPr sz="2400" b="1"/>
            </a:lvl1pPr>
          </a:lstStyle>
          <a:p>
            <a:pPr lvl="0"/>
            <a:r>
              <a:rPr lang="en-US"/>
              <a:t>Edit Master text styles</a:t>
            </a:r>
          </a:p>
        </p:txBody>
      </p:sp>
      <p:sp>
        <p:nvSpPr>
          <p:cNvPr id="4" name="Content Placeholder 3">
            <a:extLst>
              <a:ext uri="{FF2B5EF4-FFF2-40B4-BE49-F238E27FC236}">
                <a16:creationId xmlns:a16="http://schemas.microsoft.com/office/drawing/2014/main" id="{6FDF1130-5F37-469D-AC1A-D1301D24166C}"/>
              </a:ext>
            </a:extLst>
          </p:cNvPr>
          <p:cNvSpPr txBox="1">
            <a:spLocks noGrp="1"/>
          </p:cNvSpPr>
          <p:nvPr>
            <p:ph idx="2"/>
          </p:nvPr>
        </p:nvSpPr>
        <p:spPr>
          <a:xfrm>
            <a:off x="1464905" y="2505071"/>
            <a:ext cx="4532671"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A97B45-1BE9-4FDD-A510-4085A6A27768}"/>
              </a:ext>
            </a:extLst>
          </p:cNvPr>
          <p:cNvSpPr txBox="1">
            <a:spLocks noGrp="1"/>
          </p:cNvSpPr>
          <p:nvPr>
            <p:ph type="body" idx="3"/>
          </p:nvPr>
        </p:nvSpPr>
        <p:spPr>
          <a:xfrm>
            <a:off x="6172200" y="1681160"/>
            <a:ext cx="4649751" cy="823910"/>
          </a:xfrm>
        </p:spPr>
        <p:txBody>
          <a:bodyPr anchor="b"/>
          <a:lstStyle>
            <a:lvl1pPr marL="0" indent="0">
              <a:buNone/>
              <a:defRPr sz="2400" b="1"/>
            </a:lvl1pPr>
          </a:lstStyle>
          <a:p>
            <a:pPr lvl="0"/>
            <a:r>
              <a:rPr lang="en-US"/>
              <a:t>Edit Master text styles</a:t>
            </a:r>
          </a:p>
        </p:txBody>
      </p:sp>
      <p:sp>
        <p:nvSpPr>
          <p:cNvPr id="6" name="Content Placeholder 5">
            <a:extLst>
              <a:ext uri="{FF2B5EF4-FFF2-40B4-BE49-F238E27FC236}">
                <a16:creationId xmlns:a16="http://schemas.microsoft.com/office/drawing/2014/main" id="{0A950F69-B1E3-4EFC-A7E9-A2143B18A4FF}"/>
              </a:ext>
            </a:extLst>
          </p:cNvPr>
          <p:cNvSpPr txBox="1">
            <a:spLocks noGrp="1"/>
          </p:cNvSpPr>
          <p:nvPr>
            <p:ph idx="4"/>
          </p:nvPr>
        </p:nvSpPr>
        <p:spPr>
          <a:xfrm>
            <a:off x="6172200" y="2505071"/>
            <a:ext cx="4649751"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8">
            <a:extLst>
              <a:ext uri="{FF2B5EF4-FFF2-40B4-BE49-F238E27FC236}">
                <a16:creationId xmlns:a16="http://schemas.microsoft.com/office/drawing/2014/main" id="{B6AC8BEA-6657-4BF3-AF89-91A489255DEF}"/>
              </a:ext>
            </a:extLst>
          </p:cNvPr>
          <p:cNvSpPr txBox="1">
            <a:spLocks noGrp="1"/>
          </p:cNvSpPr>
          <p:nvPr>
            <p:ph type="sldNum" sz="quarter" idx="8"/>
          </p:nvPr>
        </p:nvSpPr>
        <p:spPr>
          <a:xfrm>
            <a:off x="8078751" y="6310310"/>
            <a:ext cx="2743200" cy="365129"/>
          </a:xfrm>
        </p:spPr>
        <p:txBody>
          <a:bodyPr/>
          <a:lstStyle>
            <a:lvl1pPr>
              <a:defRPr/>
            </a:lvl1pPr>
          </a:lstStyle>
          <a:p>
            <a:pPr lvl="0"/>
            <a:fld id="{104ECBF4-9EEA-4576-92B2-D881CCEFFD81}" type="slidenum">
              <a:t>‹#›</a:t>
            </a:fld>
            <a:endParaRPr lang="en-US"/>
          </a:p>
        </p:txBody>
      </p:sp>
    </p:spTree>
    <p:extLst>
      <p:ext uri="{BB962C8B-B14F-4D97-AF65-F5344CB8AC3E}">
        <p14:creationId xmlns:p14="http://schemas.microsoft.com/office/powerpoint/2010/main" val="2975052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5077E-78C1-4557-AF23-E737C3061850}"/>
              </a:ext>
            </a:extLst>
          </p:cNvPr>
          <p:cNvSpPr txBox="1">
            <a:spLocks noGrp="1"/>
          </p:cNvSpPr>
          <p:nvPr>
            <p:ph type="ctrTitle"/>
          </p:nvPr>
        </p:nvSpPr>
        <p:spPr>
          <a:xfrm rot="21037326">
            <a:off x="1912156" y="774690"/>
            <a:ext cx="7798688" cy="785222"/>
          </a:xfrm>
        </p:spPr>
        <p:txBody>
          <a:bodyPr anchor="b" anchorCtr="1">
            <a:noAutofit/>
          </a:bodyPr>
          <a:lstStyle>
            <a:lvl1pPr algn="ctr">
              <a:defRPr sz="4800"/>
            </a:lvl1pPr>
          </a:lstStyle>
          <a:p>
            <a:pPr lvl="0"/>
            <a:r>
              <a:rPr lang="en-US"/>
              <a:t>Click to edit Master title style</a:t>
            </a:r>
          </a:p>
        </p:txBody>
      </p:sp>
      <p:sp>
        <p:nvSpPr>
          <p:cNvPr id="3" name="Subtitle 2">
            <a:extLst>
              <a:ext uri="{FF2B5EF4-FFF2-40B4-BE49-F238E27FC236}">
                <a16:creationId xmlns:a16="http://schemas.microsoft.com/office/drawing/2014/main" id="{E82BD7F2-8E28-449F-B8CD-ED3D1E0E1C7B}"/>
              </a:ext>
            </a:extLst>
          </p:cNvPr>
          <p:cNvSpPr txBox="1">
            <a:spLocks noGrp="1"/>
          </p:cNvSpPr>
          <p:nvPr>
            <p:ph type="subTitle" idx="1"/>
          </p:nvPr>
        </p:nvSpPr>
        <p:spPr>
          <a:xfrm rot="21039629">
            <a:off x="3033659" y="1665542"/>
            <a:ext cx="7103690" cy="3896221"/>
          </a:xfrm>
        </p:spPr>
        <p:txBody>
          <a:bodyPr anchorCtr="1"/>
          <a:lstStyle>
            <a:lvl1pPr marL="0" indent="0" algn="ctr">
              <a:buNone/>
              <a:defRPr sz="2000"/>
            </a:lvl1pPr>
          </a:lstStyle>
          <a:p>
            <a:pPr lvl="0"/>
            <a:r>
              <a:rPr lang="en-US"/>
              <a:t>Click to edit Master subtitle style</a:t>
            </a:r>
          </a:p>
        </p:txBody>
      </p:sp>
    </p:spTree>
    <p:extLst>
      <p:ext uri="{BB962C8B-B14F-4D97-AF65-F5344CB8AC3E}">
        <p14:creationId xmlns:p14="http://schemas.microsoft.com/office/powerpoint/2010/main" val="24171313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2FD458-A642-427C-A424-BB70F84739AC}"/>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6C13278B-FFE5-4817-923C-DD31B8BDBB72}"/>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B519B-538D-4F7B-8440-FCBE6026E532}"/>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55AD51F7-42E8-43B3-8963-70A898B7B46B}" type="datetime1">
              <a:rPr lang="en-US"/>
              <a:pPr lvl="0"/>
              <a:t>8/20/2024</a:t>
            </a:fld>
            <a:endParaRPr lang="en-US"/>
          </a:p>
        </p:txBody>
      </p:sp>
      <p:sp>
        <p:nvSpPr>
          <p:cNvPr id="5" name="Footer Placeholder 4">
            <a:extLst>
              <a:ext uri="{FF2B5EF4-FFF2-40B4-BE49-F238E27FC236}">
                <a16:creationId xmlns:a16="http://schemas.microsoft.com/office/drawing/2014/main" id="{A548A60B-39D0-413E-BE10-97C22EFC4E0D}"/>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endParaRPr lang="en-US"/>
          </a:p>
        </p:txBody>
      </p:sp>
      <p:sp>
        <p:nvSpPr>
          <p:cNvPr id="6" name="Slide Number Placeholder 5">
            <a:extLst>
              <a:ext uri="{FF2B5EF4-FFF2-40B4-BE49-F238E27FC236}">
                <a16:creationId xmlns:a16="http://schemas.microsoft.com/office/drawing/2014/main" id="{49117EA4-2B10-46AF-A196-E2E9BCEB1C5F}"/>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DBE37663-389A-42DB-9E1B-1CDB9A2EC4C9}"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webofscience.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scopus.com/" TargetMode="External"/></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service.elsevier.com/app/answers/detail/a_id/34325/" TargetMode="External"/><Relationship Id="rId5" Type="http://schemas.openxmlformats.org/officeDocument/2006/relationships/hyperlink" Target="http://webofscience.help.clarivate.com/en-us/Content/advanced-search.html" TargetMode="External"/><Relationship Id="rId4" Type="http://schemas.openxmlformats.org/officeDocument/2006/relationships/slide" Target="slide18.xml"/></Relationships>
</file>

<file path=ppt/slides/_rels/slide17.xml.rels><?xml version="1.0" encoding="UTF-8" standalone="yes"?>
<Relationships xmlns="http://schemas.openxmlformats.org/package/2006/relationships"><Relationship Id="rId3" Type="http://schemas.openxmlformats.org/officeDocument/2006/relationships/hyperlink" Target="https://library.cuhk.edu.cn/lean-librar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slide" Target="slide23.xml"/><Relationship Id="rId4" Type="http://schemas.openxmlformats.org/officeDocument/2006/relationships/slide" Target="slide22.xml"/></Relationships>
</file>

<file path=ppt/slides/_rels/slide19.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slide" Target="slide20.xml"/><Relationship Id="rId4" Type="http://schemas.openxmlformats.org/officeDocument/2006/relationships/hyperlink" Target="https://service.elsevier.com/app/answers/detail/a_id/27955/supporthub/sciencedirec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rds-web.wharton.upenn.edu/"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cnrds.com/Home/Login"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slide" Target="slide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cnrds.com/Home/Login"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hyperlink" Target="http://sp16.cuhk.edu.cn/"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hyperlink" Target="https://web.endnote.com/" TargetMode="External"/><Relationship Id="rId4" Type="http://schemas.openxmlformats.org/officeDocument/2006/relationships/hyperlink" Target="https://www.myendnoteweb.com/EndNoteWeb.html"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cuhk-shenzhen.libguides.com/az.php"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slide" Target="slide29.xml"/><Relationship Id="rId4" Type="http://schemas.openxmlformats.org/officeDocument/2006/relationships/hyperlink" Target="http://sp16.cuhk.edu.cn/"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library.cuhk.edu.cn/ajax/inter_library_loan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library.cuhk.edu.cn/form-submission-online" TargetMode="External"/><Relationship Id="rId2" Type="http://schemas.openxmlformats.org/officeDocument/2006/relationships/hyperlink" Target="https://library.cuhk.edu.cn/books-selection-online"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hyperlink" Target="https://cuhk-shenzhen.libguides.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hyperlink" Target="https://library.cuhk.edu.cn/ajax/consultation"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204C6-897F-4BFE-B656-148A0580E990}"/>
              </a:ext>
            </a:extLst>
          </p:cNvPr>
          <p:cNvSpPr txBox="1">
            <a:spLocks noGrp="1"/>
          </p:cNvSpPr>
          <p:nvPr>
            <p:ph type="ctrTitle"/>
          </p:nvPr>
        </p:nvSpPr>
        <p:spPr/>
        <p:txBody>
          <a:bodyPr/>
          <a:lstStyle/>
          <a:p>
            <a:r>
              <a:rPr lang="en-US" altLang="zh-CN" dirty="0"/>
              <a:t>Library Skills</a:t>
            </a:r>
            <a:endParaRPr lang="zh-CN" altLang="en-US" dirty="0"/>
          </a:p>
        </p:txBody>
      </p:sp>
      <p:sp>
        <p:nvSpPr>
          <p:cNvPr id="3" name="Subtitle 2">
            <a:extLst>
              <a:ext uri="{FF2B5EF4-FFF2-40B4-BE49-F238E27FC236}">
                <a16:creationId xmlns:a16="http://schemas.microsoft.com/office/drawing/2014/main" id="{0A072DB4-49B2-424D-8ACF-CAB996C36180}"/>
              </a:ext>
            </a:extLst>
          </p:cNvPr>
          <p:cNvSpPr txBox="1">
            <a:spLocks noGrp="1"/>
          </p:cNvSpPr>
          <p:nvPr>
            <p:ph type="subTitle" idx="1"/>
          </p:nvPr>
        </p:nvSpPr>
        <p:spPr/>
        <p:txBody>
          <a:bodyPr/>
          <a:lstStyle/>
          <a:p>
            <a:r>
              <a:rPr lang="en-US" altLang="zh-CN" dirty="0"/>
              <a:t>Search for Resources &amp; Seek for Research Support</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5F34-8FC7-42B1-9B4D-473C58290490}"/>
              </a:ext>
            </a:extLst>
          </p:cNvPr>
          <p:cNvSpPr>
            <a:spLocks noGrp="1"/>
          </p:cNvSpPr>
          <p:nvPr>
            <p:ph type="ctrTitle"/>
          </p:nvPr>
        </p:nvSpPr>
        <p:spPr>
          <a:xfrm rot="21037326">
            <a:off x="2157254" y="2612919"/>
            <a:ext cx="7798688" cy="785222"/>
          </a:xfrm>
        </p:spPr>
        <p:txBody>
          <a:bodyPr/>
          <a:lstStyle/>
          <a:p>
            <a:r>
              <a:rPr lang="en-US" altLang="zh-CN" dirty="0"/>
              <a:t>Search for Resources</a:t>
            </a:r>
            <a:endParaRPr lang="zh-CN" altLang="en-US" dirty="0"/>
          </a:p>
        </p:txBody>
      </p:sp>
      <p:sp>
        <p:nvSpPr>
          <p:cNvPr id="4" name="Title 1">
            <a:extLst>
              <a:ext uri="{FF2B5EF4-FFF2-40B4-BE49-F238E27FC236}">
                <a16:creationId xmlns:a16="http://schemas.microsoft.com/office/drawing/2014/main" id="{C693F82E-A7AE-4C67-9CE5-283B2B9D9991}"/>
              </a:ext>
            </a:extLst>
          </p:cNvPr>
          <p:cNvSpPr txBox="1">
            <a:spLocks/>
          </p:cNvSpPr>
          <p:nvPr/>
        </p:nvSpPr>
        <p:spPr>
          <a:xfrm rot="21037326">
            <a:off x="2271944" y="3229578"/>
            <a:ext cx="7798688" cy="785222"/>
          </a:xfrm>
          <a:prstGeom prst="rect">
            <a:avLst/>
          </a:prstGeom>
          <a:noFill/>
          <a:ln>
            <a:noFill/>
          </a:ln>
        </p:spPr>
        <p:txBody>
          <a:bodyPr vert="horz" wrap="square" lIns="91440" tIns="45720" rIns="91440" bIns="45720" anchor="b" anchorCtr="1" compatLnSpc="1">
            <a:noAutofit/>
          </a:bodyPr>
          <a:lstStyle>
            <a:lvl1pPr marL="0" marR="0" lvl="0" indent="0" algn="ctr" defTabSz="914400" rtl="0" fontAlgn="auto" hangingPunct="1">
              <a:lnSpc>
                <a:spcPct val="90000"/>
              </a:lnSpc>
              <a:spcBef>
                <a:spcPts val="0"/>
              </a:spcBef>
              <a:spcAft>
                <a:spcPts val="0"/>
              </a:spcAft>
              <a:buNone/>
              <a:tabLst/>
              <a:defRPr lang="en-US" sz="4800" b="0" i="0" u="none" strike="noStrike" kern="1200" cap="none" spc="0" baseline="0">
                <a:solidFill>
                  <a:srgbClr val="000000"/>
                </a:solidFill>
                <a:uFillTx/>
                <a:latin typeface="Calibri Light"/>
              </a:defRPr>
            </a:lvl1pPr>
          </a:lstStyle>
          <a:p>
            <a:pPr algn="r"/>
            <a:r>
              <a:rPr lang="en-US" altLang="zh-CN" sz="2800" dirty="0"/>
              <a:t>Search the Database</a:t>
            </a:r>
          </a:p>
        </p:txBody>
      </p:sp>
    </p:spTree>
    <p:extLst>
      <p:ext uri="{BB962C8B-B14F-4D97-AF65-F5344CB8AC3E}">
        <p14:creationId xmlns:p14="http://schemas.microsoft.com/office/powerpoint/2010/main" val="3704529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1872E7-836F-4C89-A65A-D487E7F35CAA}"/>
              </a:ext>
            </a:extLst>
          </p:cNvPr>
          <p:cNvPicPr>
            <a:picLocks noChangeAspect="1"/>
          </p:cNvPicPr>
          <p:nvPr/>
        </p:nvPicPr>
        <p:blipFill>
          <a:blip r:embed="rId3"/>
          <a:stretch>
            <a:fillRect/>
          </a:stretch>
        </p:blipFill>
        <p:spPr>
          <a:xfrm>
            <a:off x="2894445" y="1253099"/>
            <a:ext cx="6403109" cy="2392705"/>
          </a:xfrm>
          <a:prstGeom prst="rect">
            <a:avLst/>
          </a:prstGeom>
        </p:spPr>
      </p:pic>
      <p:sp>
        <p:nvSpPr>
          <p:cNvPr id="2" name="Title 1">
            <a:extLst>
              <a:ext uri="{FF2B5EF4-FFF2-40B4-BE49-F238E27FC236}">
                <a16:creationId xmlns:a16="http://schemas.microsoft.com/office/drawing/2014/main" id="{66BA13BC-002F-4874-B0FA-09DFDED66C32}"/>
              </a:ext>
            </a:extLst>
          </p:cNvPr>
          <p:cNvSpPr txBox="1">
            <a:spLocks noGrp="1"/>
          </p:cNvSpPr>
          <p:nvPr>
            <p:ph type="title"/>
          </p:nvPr>
        </p:nvSpPr>
        <p:spPr/>
        <p:txBody>
          <a:bodyPr/>
          <a:lstStyle/>
          <a:p>
            <a:pPr lvl="0"/>
            <a:r>
              <a:rPr lang="en-US" dirty="0"/>
              <a:t>E- resources List</a:t>
            </a:r>
          </a:p>
        </p:txBody>
      </p:sp>
      <p:sp>
        <p:nvSpPr>
          <p:cNvPr id="4" name="Rectangle 4">
            <a:extLst>
              <a:ext uri="{FF2B5EF4-FFF2-40B4-BE49-F238E27FC236}">
                <a16:creationId xmlns:a16="http://schemas.microsoft.com/office/drawing/2014/main" id="{0ACEF41A-AB4B-4609-995B-59C82CA6B308}"/>
              </a:ext>
            </a:extLst>
          </p:cNvPr>
          <p:cNvSpPr/>
          <p:nvPr/>
        </p:nvSpPr>
        <p:spPr>
          <a:xfrm>
            <a:off x="4640343" y="2315688"/>
            <a:ext cx="442296" cy="226096"/>
          </a:xfrm>
          <a:prstGeom prst="rect">
            <a:avLst/>
          </a:prstGeom>
          <a:noFill/>
          <a:ln w="38103"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等线"/>
              <a:ea typeface="等线" pitchFamily="2"/>
            </a:endParaRPr>
          </a:p>
        </p:txBody>
      </p:sp>
      <p:pic>
        <p:nvPicPr>
          <p:cNvPr id="5" name="Content Placeholder 5">
            <a:extLst>
              <a:ext uri="{FF2B5EF4-FFF2-40B4-BE49-F238E27FC236}">
                <a16:creationId xmlns:a16="http://schemas.microsoft.com/office/drawing/2014/main" id="{390A66B8-0C6E-4BEB-B03F-2E40EB066A98}"/>
              </a:ext>
            </a:extLst>
          </p:cNvPr>
          <p:cNvPicPr>
            <a:picLocks noGrp="1" noChangeAspect="1"/>
          </p:cNvPicPr>
          <p:nvPr>
            <p:ph idx="1"/>
          </p:nvPr>
        </p:nvPicPr>
        <p:blipFill>
          <a:blip r:embed="rId4"/>
          <a:stretch>
            <a:fillRect/>
          </a:stretch>
        </p:blipFill>
        <p:spPr>
          <a:xfrm>
            <a:off x="3035798" y="3645804"/>
            <a:ext cx="6126882" cy="2943535"/>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92F6E-611A-4ED6-A92A-BC34D1F67CB8}"/>
              </a:ext>
            </a:extLst>
          </p:cNvPr>
          <p:cNvSpPr>
            <a:spLocks noGrp="1"/>
          </p:cNvSpPr>
          <p:nvPr>
            <p:ph type="title"/>
          </p:nvPr>
        </p:nvSpPr>
        <p:spPr/>
        <p:txBody>
          <a:bodyPr/>
          <a:lstStyle/>
          <a:p>
            <a:r>
              <a:rPr lang="en-US" altLang="zh-CN" dirty="0"/>
              <a:t>Database Types in the E-resources List</a:t>
            </a:r>
            <a:endParaRPr lang="en-US" dirty="0"/>
          </a:p>
        </p:txBody>
      </p:sp>
      <p:pic>
        <p:nvPicPr>
          <p:cNvPr id="4" name="Content Placeholder 3">
            <a:extLst>
              <a:ext uri="{FF2B5EF4-FFF2-40B4-BE49-F238E27FC236}">
                <a16:creationId xmlns:a16="http://schemas.microsoft.com/office/drawing/2014/main" id="{C12ADC88-B54D-492A-BE83-8C3881290BA0}"/>
              </a:ext>
            </a:extLst>
          </p:cNvPr>
          <p:cNvPicPr>
            <a:picLocks noGrp="1" noChangeAspect="1"/>
          </p:cNvPicPr>
          <p:nvPr>
            <p:ph idx="1"/>
          </p:nvPr>
        </p:nvPicPr>
        <p:blipFill>
          <a:blip r:embed="rId3"/>
          <a:stretch>
            <a:fillRect/>
          </a:stretch>
        </p:blipFill>
        <p:spPr>
          <a:xfrm>
            <a:off x="1875266" y="1825625"/>
            <a:ext cx="8554180" cy="4351338"/>
          </a:xfrm>
          <a:prstGeom prst="rect">
            <a:avLst/>
          </a:prstGeom>
        </p:spPr>
      </p:pic>
      <p:sp>
        <p:nvSpPr>
          <p:cNvPr id="3" name="Rectangle 2">
            <a:extLst>
              <a:ext uri="{FF2B5EF4-FFF2-40B4-BE49-F238E27FC236}">
                <a16:creationId xmlns:a16="http://schemas.microsoft.com/office/drawing/2014/main" id="{68DDD48D-6E62-4D67-98D4-C7A9E39D4C91}"/>
              </a:ext>
            </a:extLst>
          </p:cNvPr>
          <p:cNvSpPr/>
          <p:nvPr/>
        </p:nvSpPr>
        <p:spPr>
          <a:xfrm>
            <a:off x="4861560" y="3977640"/>
            <a:ext cx="1188720" cy="1889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39461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57E3F0C-52A7-B7DA-7092-71F2E91C135E}"/>
              </a:ext>
            </a:extLst>
          </p:cNvPr>
          <p:cNvSpPr/>
          <p:nvPr/>
        </p:nvSpPr>
        <p:spPr>
          <a:xfrm>
            <a:off x="6294121" y="1838894"/>
            <a:ext cx="3669275" cy="4490654"/>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219A423-86DD-47CB-6B9F-FD7AB97E9EBD}"/>
              </a:ext>
            </a:extLst>
          </p:cNvPr>
          <p:cNvSpPr/>
          <p:nvPr/>
        </p:nvSpPr>
        <p:spPr>
          <a:xfrm>
            <a:off x="2078181" y="3859481"/>
            <a:ext cx="3574473" cy="840179"/>
          </a:xfrm>
          <a:prstGeom prst="rect">
            <a:avLst/>
          </a:prstGeom>
          <a:solidFill>
            <a:schemeClr val="accent4">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FB288C3-A3A0-8DF3-A9BD-9F7AF5166846}"/>
              </a:ext>
            </a:extLst>
          </p:cNvPr>
          <p:cNvSpPr/>
          <p:nvPr/>
        </p:nvSpPr>
        <p:spPr>
          <a:xfrm>
            <a:off x="2078181" y="2588821"/>
            <a:ext cx="3574473" cy="840179"/>
          </a:xfrm>
          <a:prstGeom prst="rect">
            <a:avLst/>
          </a:prstGeom>
          <a:solidFill>
            <a:schemeClr val="accent2">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 name="Title 1">
            <a:extLst>
              <a:ext uri="{FF2B5EF4-FFF2-40B4-BE49-F238E27FC236}">
                <a16:creationId xmlns:a16="http://schemas.microsoft.com/office/drawing/2014/main" id="{C0BEBBCF-FCF9-4D34-961F-CF51AAD511EF}"/>
              </a:ext>
            </a:extLst>
          </p:cNvPr>
          <p:cNvSpPr>
            <a:spLocks noGrp="1"/>
          </p:cNvSpPr>
          <p:nvPr>
            <p:ph type="title"/>
          </p:nvPr>
        </p:nvSpPr>
        <p:spPr/>
        <p:txBody>
          <a:bodyPr/>
          <a:lstStyle/>
          <a:p>
            <a:r>
              <a:rPr lang="en-US" dirty="0"/>
              <a:t>Database Types in the E-resources List</a:t>
            </a:r>
          </a:p>
        </p:txBody>
      </p:sp>
      <p:sp>
        <p:nvSpPr>
          <p:cNvPr id="3" name="Content Placeholder 2">
            <a:extLst>
              <a:ext uri="{FF2B5EF4-FFF2-40B4-BE49-F238E27FC236}">
                <a16:creationId xmlns:a16="http://schemas.microsoft.com/office/drawing/2014/main" id="{AD00C117-2C4C-4EE0-B58C-B4AA6838B2AF}"/>
              </a:ext>
            </a:extLst>
          </p:cNvPr>
          <p:cNvSpPr>
            <a:spLocks noGrp="1"/>
          </p:cNvSpPr>
          <p:nvPr>
            <p:ph idx="1"/>
          </p:nvPr>
        </p:nvSpPr>
        <p:spPr>
          <a:xfrm>
            <a:off x="5821682" y="1874520"/>
            <a:ext cx="4237345" cy="4618351"/>
          </a:xfrm>
        </p:spPr>
        <p:txBody>
          <a:bodyPr>
            <a:normAutofit fontScale="85000" lnSpcReduction="20000"/>
          </a:bodyPr>
          <a:lstStyle/>
          <a:p>
            <a:pPr marL="914400" indent="-457200">
              <a:lnSpc>
                <a:spcPct val="100000"/>
              </a:lnSpc>
              <a:spcBef>
                <a:spcPts val="0"/>
              </a:spcBef>
              <a:buFont typeface="Arial" panose="020B0604020202020204" pitchFamily="34" charset="0"/>
              <a:buChar char="•"/>
            </a:pPr>
            <a:r>
              <a:rPr lang="en-US" dirty="0">
                <a:latin typeface="Calibri" panose="020F0502020204030204" pitchFamily="34" charset="0"/>
                <a:ea typeface="宋体" panose="02010600030101010101" pitchFamily="2" charset="-122"/>
              </a:rPr>
              <a:t>Ancient Works</a:t>
            </a:r>
          </a:p>
          <a:p>
            <a:pPr marL="914400" indent="-457200">
              <a:lnSpc>
                <a:spcPct val="100000"/>
              </a:lnSpc>
              <a:spcBef>
                <a:spcPts val="0"/>
              </a:spcBef>
              <a:buFont typeface="Arial" panose="020B0604020202020204" pitchFamily="34" charset="0"/>
              <a:buChar char="•"/>
            </a:pPr>
            <a:r>
              <a:rPr lang="en-US" dirty="0">
                <a:latin typeface="Calibri" panose="020F0502020204030204" pitchFamily="34" charset="0"/>
                <a:ea typeface="宋体" panose="02010600030101010101" pitchFamily="2" charset="-122"/>
              </a:rPr>
              <a:t>Archive</a:t>
            </a:r>
          </a:p>
          <a:p>
            <a:pPr marL="914400" indent="-457200">
              <a:lnSpc>
                <a:spcPct val="100000"/>
              </a:lnSpc>
              <a:spcBef>
                <a:spcPts val="0"/>
              </a:spcBef>
              <a:buFont typeface="Arial" panose="020B0604020202020204" pitchFamily="34" charset="0"/>
              <a:buChar char="•"/>
            </a:pPr>
            <a:r>
              <a:rPr lang="en-US" dirty="0">
                <a:latin typeface="Calibri" panose="020F0502020204030204" pitchFamily="34" charset="0"/>
                <a:ea typeface="宋体" panose="02010600030101010101" pitchFamily="2" charset="-122"/>
              </a:rPr>
              <a:t>Cases</a:t>
            </a:r>
          </a:p>
          <a:p>
            <a:pPr marL="914400" indent="-457200">
              <a:lnSpc>
                <a:spcPct val="100000"/>
              </a:lnSpc>
              <a:spcBef>
                <a:spcPts val="0"/>
              </a:spcBef>
              <a:buFont typeface="Arial" panose="020B0604020202020204" pitchFamily="34" charset="0"/>
              <a:buChar char="•"/>
            </a:pPr>
            <a:r>
              <a:rPr lang="en-US" dirty="0">
                <a:latin typeface="Calibri" panose="020F0502020204030204" pitchFamily="34" charset="0"/>
                <a:ea typeface="宋体" panose="02010600030101010101" pitchFamily="2" charset="-122"/>
              </a:rPr>
              <a:t>Conference Papers</a:t>
            </a:r>
          </a:p>
          <a:p>
            <a:pPr marL="914400" indent="-457200">
              <a:lnSpc>
                <a:spcPct val="100000"/>
              </a:lnSpc>
              <a:spcBef>
                <a:spcPts val="0"/>
              </a:spcBef>
              <a:buFont typeface="Arial" panose="020B0604020202020204" pitchFamily="34" charset="0"/>
              <a:buChar char="•"/>
            </a:pPr>
            <a:r>
              <a:rPr lang="en-US" dirty="0">
                <a:latin typeface="Calibri" panose="020F0502020204030204" pitchFamily="34" charset="0"/>
                <a:ea typeface="宋体" panose="02010600030101010101" pitchFamily="2" charset="-122"/>
              </a:rPr>
              <a:t>Data/Fact</a:t>
            </a:r>
          </a:p>
          <a:p>
            <a:pPr marL="914400" indent="-457200">
              <a:lnSpc>
                <a:spcPct val="100000"/>
              </a:lnSpc>
              <a:spcBef>
                <a:spcPts val="0"/>
              </a:spcBef>
              <a:buFont typeface="Arial" panose="020B0604020202020204" pitchFamily="34" charset="0"/>
              <a:buChar char="•"/>
            </a:pPr>
            <a:r>
              <a:rPr lang="en-US" dirty="0">
                <a:latin typeface="Calibri" panose="020F0502020204030204" pitchFamily="34" charset="0"/>
                <a:ea typeface="宋体" panose="02010600030101010101" pitchFamily="2" charset="-122"/>
              </a:rPr>
              <a:t>Dictionary/Encyclopedia</a:t>
            </a:r>
          </a:p>
          <a:p>
            <a:pPr marL="914400" indent="-457200">
              <a:lnSpc>
                <a:spcPct val="100000"/>
              </a:lnSpc>
              <a:spcBef>
                <a:spcPts val="0"/>
              </a:spcBef>
              <a:buFont typeface="Arial" panose="020B0604020202020204" pitchFamily="34" charset="0"/>
              <a:buChar char="•"/>
            </a:pPr>
            <a:r>
              <a:rPr lang="en-US" dirty="0">
                <a:latin typeface="Calibri" panose="020F0502020204030204" pitchFamily="34" charset="0"/>
                <a:ea typeface="宋体" panose="02010600030101010101" pitchFamily="2" charset="-122"/>
              </a:rPr>
              <a:t>Dissertations/Theses</a:t>
            </a:r>
          </a:p>
          <a:p>
            <a:pPr marL="914400" indent="-457200">
              <a:lnSpc>
                <a:spcPct val="100000"/>
              </a:lnSpc>
              <a:spcBef>
                <a:spcPts val="0"/>
              </a:spcBef>
              <a:buFont typeface="Arial" panose="020B0604020202020204" pitchFamily="34" charset="0"/>
              <a:buChar char="•"/>
            </a:pPr>
            <a:r>
              <a:rPr lang="en-US" dirty="0">
                <a:latin typeface="Calibri" panose="020F0502020204030204" pitchFamily="34" charset="0"/>
                <a:ea typeface="宋体" panose="02010600030101010101" pitchFamily="2" charset="-122"/>
              </a:rPr>
              <a:t>E-Books </a:t>
            </a:r>
          </a:p>
          <a:p>
            <a:pPr marL="914400" indent="-457200">
              <a:lnSpc>
                <a:spcPct val="100000"/>
              </a:lnSpc>
              <a:spcBef>
                <a:spcPts val="0"/>
              </a:spcBef>
              <a:buFont typeface="Arial" panose="020B0604020202020204" pitchFamily="34" charset="0"/>
              <a:buChar char="•"/>
            </a:pPr>
            <a:r>
              <a:rPr lang="en-US" sz="2800" dirty="0">
                <a:effectLst/>
                <a:latin typeface="Calibri" panose="020F0502020204030204" pitchFamily="34" charset="0"/>
                <a:ea typeface="宋体" panose="02010600030101010101" pitchFamily="2" charset="-122"/>
              </a:rPr>
              <a:t>Journals/Magazines</a:t>
            </a:r>
          </a:p>
          <a:p>
            <a:pPr marL="914400" indent="-457200">
              <a:lnSpc>
                <a:spcPct val="100000"/>
              </a:lnSpc>
              <a:spcBef>
                <a:spcPts val="0"/>
              </a:spcBef>
              <a:buFont typeface="Arial" panose="020B0604020202020204" pitchFamily="34" charset="0"/>
              <a:buChar char="•"/>
            </a:pPr>
            <a:r>
              <a:rPr lang="en-US" sz="2800" dirty="0">
                <a:effectLst/>
                <a:latin typeface="Calibri" panose="020F0502020204030204" pitchFamily="34" charset="0"/>
                <a:ea typeface="宋体" panose="02010600030101010101" pitchFamily="2" charset="-122"/>
              </a:rPr>
              <a:t>Multimedia</a:t>
            </a:r>
          </a:p>
          <a:p>
            <a:pPr marL="914400" indent="-457200">
              <a:lnSpc>
                <a:spcPct val="100000"/>
              </a:lnSpc>
              <a:spcBef>
                <a:spcPts val="0"/>
              </a:spcBef>
              <a:buFont typeface="Arial" panose="020B0604020202020204" pitchFamily="34" charset="0"/>
              <a:buChar char="•"/>
            </a:pPr>
            <a:r>
              <a:rPr lang="en-US" sz="2800" dirty="0">
                <a:effectLst/>
                <a:latin typeface="Calibri" panose="020F0502020204030204" pitchFamily="34" charset="0"/>
                <a:ea typeface="宋体" panose="02010600030101010101" pitchFamily="2" charset="-122"/>
              </a:rPr>
              <a:t>Newspapers</a:t>
            </a:r>
          </a:p>
          <a:p>
            <a:pPr marL="914400" indent="-457200">
              <a:lnSpc>
                <a:spcPct val="100000"/>
              </a:lnSpc>
              <a:spcBef>
                <a:spcPts val="0"/>
              </a:spcBef>
              <a:buFont typeface="Arial" panose="020B0604020202020204" pitchFamily="34" charset="0"/>
              <a:buChar char="•"/>
            </a:pPr>
            <a:r>
              <a:rPr lang="en-US" sz="2800" dirty="0">
                <a:effectLst/>
                <a:latin typeface="Calibri" panose="020F0502020204030204" pitchFamily="34" charset="0"/>
                <a:ea typeface="宋体" panose="02010600030101010101" pitchFamily="2" charset="-122"/>
              </a:rPr>
              <a:t>Others</a:t>
            </a:r>
          </a:p>
          <a:p>
            <a:pPr marL="914400" indent="-457200">
              <a:lnSpc>
                <a:spcPct val="100000"/>
              </a:lnSpc>
              <a:spcBef>
                <a:spcPts val="0"/>
              </a:spcBef>
              <a:buFont typeface="Arial" panose="020B0604020202020204" pitchFamily="34" charset="0"/>
              <a:buChar char="•"/>
            </a:pPr>
            <a:r>
              <a:rPr lang="en-US" sz="2800" dirty="0">
                <a:effectLst/>
                <a:latin typeface="Calibri" panose="020F0502020204030204" pitchFamily="34" charset="0"/>
                <a:ea typeface="宋体" panose="02010600030101010101" pitchFamily="2" charset="-122"/>
              </a:rPr>
              <a:t>Patents</a:t>
            </a:r>
          </a:p>
          <a:p>
            <a:pPr marL="914400" indent="-457200">
              <a:lnSpc>
                <a:spcPct val="100000"/>
              </a:lnSpc>
              <a:spcBef>
                <a:spcPts val="0"/>
              </a:spcBef>
              <a:buFont typeface="Arial" panose="020B0604020202020204" pitchFamily="34" charset="0"/>
              <a:buChar char="•"/>
            </a:pPr>
            <a:r>
              <a:rPr lang="en-US" sz="2800" dirty="0">
                <a:effectLst/>
                <a:latin typeface="Calibri" panose="020F0502020204030204" pitchFamily="34" charset="0"/>
                <a:ea typeface="宋体" panose="02010600030101010101" pitchFamily="2" charset="-122"/>
              </a:rPr>
              <a:t>Software/Tools</a:t>
            </a:r>
          </a:p>
          <a:p>
            <a:pPr marL="914400" indent="-457200">
              <a:lnSpc>
                <a:spcPct val="100000"/>
              </a:lnSpc>
              <a:spcBef>
                <a:spcPts val="0"/>
              </a:spcBef>
              <a:buFont typeface="Arial" panose="020B0604020202020204" pitchFamily="34" charset="0"/>
              <a:buChar char="•"/>
            </a:pPr>
            <a:r>
              <a:rPr lang="en-US" sz="2800" dirty="0">
                <a:effectLst/>
                <a:latin typeface="Calibri" panose="020F0502020204030204" pitchFamily="34" charset="0"/>
                <a:ea typeface="宋体" panose="02010600030101010101" pitchFamily="2" charset="-122"/>
              </a:rPr>
              <a:t>Standards</a:t>
            </a:r>
          </a:p>
        </p:txBody>
      </p:sp>
      <p:sp>
        <p:nvSpPr>
          <p:cNvPr id="9" name="Content Placeholder 2">
            <a:extLst>
              <a:ext uri="{FF2B5EF4-FFF2-40B4-BE49-F238E27FC236}">
                <a16:creationId xmlns:a16="http://schemas.microsoft.com/office/drawing/2014/main" id="{825F90F5-5177-4E84-9136-9E584194F900}"/>
              </a:ext>
            </a:extLst>
          </p:cNvPr>
          <p:cNvSpPr txBox="1">
            <a:spLocks/>
          </p:cNvSpPr>
          <p:nvPr/>
        </p:nvSpPr>
        <p:spPr>
          <a:xfrm>
            <a:off x="1660535" y="1690688"/>
            <a:ext cx="4237345" cy="4802183"/>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0">
              <a:lnSpc>
                <a:spcPct val="100000"/>
              </a:lnSpc>
              <a:spcBef>
                <a:spcPts val="0"/>
              </a:spcBef>
              <a:buFont typeface="Arial" pitchFamily="34"/>
              <a:buNone/>
            </a:pPr>
            <a:endParaRPr lang="en-US" b="1" dirty="0">
              <a:latin typeface="Calibri" panose="020F0502020204030204" pitchFamily="34" charset="0"/>
              <a:ea typeface="宋体" panose="02010600030101010101" pitchFamily="2" charset="-122"/>
            </a:endParaRPr>
          </a:p>
          <a:p>
            <a:pPr marL="457200" indent="0">
              <a:lnSpc>
                <a:spcPct val="100000"/>
              </a:lnSpc>
              <a:spcBef>
                <a:spcPts val="0"/>
              </a:spcBef>
              <a:buNone/>
            </a:pPr>
            <a:r>
              <a:rPr lang="en-US" altLang="zh-CN" b="1" dirty="0">
                <a:latin typeface="Calibri" panose="020F0502020204030204" pitchFamily="34" charset="0"/>
                <a:ea typeface="宋体" panose="02010600030101010101" pitchFamily="2" charset="-122"/>
              </a:rPr>
              <a:t>1</a:t>
            </a:r>
            <a:endParaRPr lang="en-US" b="1" dirty="0">
              <a:latin typeface="Calibri" panose="020F0502020204030204" pitchFamily="34" charset="0"/>
              <a:ea typeface="宋体" panose="02010600030101010101" pitchFamily="2" charset="-122"/>
            </a:endParaRPr>
          </a:p>
          <a:p>
            <a:pPr marL="914400" indent="-457200">
              <a:lnSpc>
                <a:spcPct val="100000"/>
              </a:lnSpc>
              <a:spcBef>
                <a:spcPts val="0"/>
              </a:spcBef>
              <a:buFont typeface="Wingdings" panose="05000000000000000000" pitchFamily="2" charset="2"/>
              <a:buChar char="n"/>
            </a:pPr>
            <a:r>
              <a:rPr lang="en-US" dirty="0">
                <a:latin typeface="Calibri" panose="020F0502020204030204" pitchFamily="34" charset="0"/>
                <a:ea typeface="宋体" panose="02010600030101010101" pitchFamily="2" charset="-122"/>
              </a:rPr>
              <a:t>Abstract/Index</a:t>
            </a:r>
          </a:p>
          <a:p>
            <a:pPr marL="914400" indent="-457200">
              <a:lnSpc>
                <a:spcPct val="100000"/>
              </a:lnSpc>
              <a:spcBef>
                <a:spcPts val="0"/>
              </a:spcBef>
              <a:buFont typeface="Wingdings" panose="05000000000000000000" pitchFamily="2" charset="2"/>
              <a:buChar char="n"/>
            </a:pPr>
            <a:r>
              <a:rPr lang="en-US" dirty="0">
                <a:latin typeface="Calibri" panose="020F0502020204030204" pitchFamily="34" charset="0"/>
                <a:ea typeface="宋体" panose="02010600030101010101" pitchFamily="2" charset="-122"/>
              </a:rPr>
              <a:t>Full Text</a:t>
            </a:r>
          </a:p>
          <a:p>
            <a:pPr marL="457200" indent="0">
              <a:lnSpc>
                <a:spcPct val="100000"/>
              </a:lnSpc>
              <a:spcBef>
                <a:spcPts val="0"/>
              </a:spcBef>
              <a:buNone/>
            </a:pPr>
            <a:r>
              <a:rPr lang="en-US" altLang="zh-CN" b="1" dirty="0">
                <a:latin typeface="Calibri" panose="020F0502020204030204" pitchFamily="34" charset="0"/>
                <a:ea typeface="宋体" panose="02010600030101010101" pitchFamily="2" charset="-122"/>
              </a:rPr>
              <a:t>2</a:t>
            </a:r>
            <a:endParaRPr lang="en-US" b="1" dirty="0">
              <a:latin typeface="Calibri" panose="020F0502020204030204" pitchFamily="34" charset="0"/>
              <a:ea typeface="宋体" panose="02010600030101010101" pitchFamily="2" charset="-122"/>
            </a:endParaRPr>
          </a:p>
          <a:p>
            <a:pPr marL="914400" indent="-457200">
              <a:lnSpc>
                <a:spcPct val="100000"/>
              </a:lnSpc>
              <a:spcBef>
                <a:spcPts val="0"/>
              </a:spcBef>
              <a:buFont typeface="Wingdings" panose="05000000000000000000" pitchFamily="2" charset="2"/>
              <a:buChar char="p"/>
            </a:pPr>
            <a:r>
              <a:rPr lang="en-US" dirty="0">
                <a:latin typeface="Calibri" panose="020F0502020204030204" pitchFamily="34" charset="0"/>
                <a:ea typeface="宋体" panose="02010600030101010101" pitchFamily="2" charset="-122"/>
              </a:rPr>
              <a:t>Chinese Language</a:t>
            </a:r>
          </a:p>
          <a:p>
            <a:pPr marL="914400" indent="-457200">
              <a:lnSpc>
                <a:spcPct val="100000"/>
              </a:lnSpc>
              <a:spcBef>
                <a:spcPts val="0"/>
              </a:spcBef>
              <a:buFont typeface="Wingdings" panose="05000000000000000000" pitchFamily="2" charset="2"/>
              <a:buChar char="p"/>
            </a:pPr>
            <a:r>
              <a:rPr lang="en-US" dirty="0">
                <a:latin typeface="Calibri" panose="020F0502020204030204" pitchFamily="34" charset="0"/>
                <a:ea typeface="宋体" panose="02010600030101010101" pitchFamily="2" charset="-122"/>
              </a:rPr>
              <a:t>Foreign Languages  </a:t>
            </a:r>
          </a:p>
        </p:txBody>
      </p:sp>
      <p:sp>
        <p:nvSpPr>
          <p:cNvPr id="10" name="文本框 9">
            <a:extLst>
              <a:ext uri="{FF2B5EF4-FFF2-40B4-BE49-F238E27FC236}">
                <a16:creationId xmlns:a16="http://schemas.microsoft.com/office/drawing/2014/main" id="{A50E7059-D958-ED93-1E17-B0ADF4DFC5E4}"/>
              </a:ext>
            </a:extLst>
          </p:cNvPr>
          <p:cNvSpPr txBox="1"/>
          <p:nvPr/>
        </p:nvSpPr>
        <p:spPr>
          <a:xfrm>
            <a:off x="6281816" y="1395042"/>
            <a:ext cx="399405" cy="523220"/>
          </a:xfrm>
          <a:prstGeom prst="rect">
            <a:avLst/>
          </a:prstGeom>
          <a:noFill/>
        </p:spPr>
        <p:txBody>
          <a:bodyPr wrap="square" rtlCol="0">
            <a:spAutoFit/>
          </a:bodyPr>
          <a:lstStyle/>
          <a:p>
            <a:r>
              <a:rPr lang="en-US" altLang="zh-CN" sz="2800" b="1" dirty="0"/>
              <a:t>3</a:t>
            </a:r>
            <a:endParaRPr lang="zh-CN" altLang="en-US" sz="2800" b="1" dirty="0"/>
          </a:p>
        </p:txBody>
      </p:sp>
    </p:spTree>
    <p:extLst>
      <p:ext uri="{BB962C8B-B14F-4D97-AF65-F5344CB8AC3E}">
        <p14:creationId xmlns:p14="http://schemas.microsoft.com/office/powerpoint/2010/main" val="2675345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1BE46-DBA3-457C-A3CB-F00C4D367A3A}"/>
              </a:ext>
            </a:extLst>
          </p:cNvPr>
          <p:cNvSpPr txBox="1">
            <a:spLocks noGrp="1"/>
          </p:cNvSpPr>
          <p:nvPr>
            <p:ph type="title"/>
          </p:nvPr>
        </p:nvSpPr>
        <p:spPr/>
        <p:txBody>
          <a:bodyPr/>
          <a:lstStyle/>
          <a:p>
            <a:pPr lvl="0"/>
            <a:r>
              <a:rPr lang="en-US"/>
              <a:t>Abstract/Index</a:t>
            </a:r>
          </a:p>
        </p:txBody>
      </p:sp>
      <p:sp>
        <p:nvSpPr>
          <p:cNvPr id="3" name="内容占位符 2">
            <a:extLst>
              <a:ext uri="{FF2B5EF4-FFF2-40B4-BE49-F238E27FC236}">
                <a16:creationId xmlns:a16="http://schemas.microsoft.com/office/drawing/2014/main" id="{ECF616F1-ED78-40E0-BE16-C715B1EAA2CE}"/>
              </a:ext>
            </a:extLst>
          </p:cNvPr>
          <p:cNvSpPr txBox="1">
            <a:spLocks noGrp="1"/>
          </p:cNvSpPr>
          <p:nvPr>
            <p:ph idx="1"/>
          </p:nvPr>
        </p:nvSpPr>
        <p:spPr/>
        <p:txBody>
          <a:bodyPr/>
          <a:lstStyle/>
          <a:p>
            <a:pPr marL="0" lvl="0" indent="0">
              <a:buNone/>
            </a:pPr>
            <a:r>
              <a:rPr lang="en-US" dirty="0"/>
              <a:t>Description</a:t>
            </a:r>
          </a:p>
          <a:p>
            <a:pPr lvl="1"/>
            <a:r>
              <a:rPr lang="en-US" dirty="0">
                <a:latin typeface="Calibri" pitchFamily="34"/>
                <a:ea typeface="宋体" pitchFamily="2"/>
              </a:rPr>
              <a:t>It is an effective document-searching database.</a:t>
            </a:r>
          </a:p>
          <a:p>
            <a:pPr lvl="1"/>
            <a:r>
              <a:rPr lang="en-US" dirty="0">
                <a:latin typeface="Calibri" pitchFamily="34"/>
                <a:ea typeface="宋体" pitchFamily="2"/>
              </a:rPr>
              <a:t>Note</a:t>
            </a:r>
          </a:p>
          <a:p>
            <a:pPr marL="457200" lvl="1" indent="0">
              <a:buNone/>
            </a:pPr>
            <a:r>
              <a:rPr lang="en-US" dirty="0">
                <a:latin typeface="Calibri" pitchFamily="34"/>
                <a:ea typeface="宋体" pitchFamily="2"/>
              </a:rPr>
              <a:t>    It only provides links, not the full text.</a:t>
            </a:r>
          </a:p>
          <a:p>
            <a:pPr marL="0" lvl="0" indent="0">
              <a:buNone/>
            </a:pPr>
            <a:r>
              <a:rPr lang="en-US" dirty="0"/>
              <a:t>Function</a:t>
            </a:r>
          </a:p>
          <a:p>
            <a:pPr lvl="1"/>
            <a:r>
              <a:rPr lang="en-US" dirty="0">
                <a:latin typeface="Calibri" pitchFamily="34"/>
                <a:ea typeface="宋体" pitchFamily="2"/>
              </a:rPr>
              <a:t>Document Search</a:t>
            </a:r>
          </a:p>
          <a:p>
            <a:pPr marL="457200" lvl="1" indent="0">
              <a:buNone/>
            </a:pPr>
            <a:endParaRPr lang="en-US" dirty="0">
              <a:latin typeface="Calibri" pitchFamily="34"/>
              <a:ea typeface="宋体" pitchFamily="2"/>
            </a:endParaRPr>
          </a:p>
          <a:p>
            <a:pPr marL="0" lvl="0" indent="0">
              <a:buNone/>
            </a:pPr>
            <a:endParaRPr lang="en-US" sz="2000" dirty="0"/>
          </a:p>
        </p:txBody>
      </p:sp>
      <p:pic>
        <p:nvPicPr>
          <p:cNvPr id="5" name="图片 4">
            <a:extLst>
              <a:ext uri="{FF2B5EF4-FFF2-40B4-BE49-F238E27FC236}">
                <a16:creationId xmlns:a16="http://schemas.microsoft.com/office/drawing/2014/main" id="{3B77F669-3225-45C8-87A1-F631ABFEB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8143" y="3548948"/>
            <a:ext cx="4201886" cy="307455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63E9F2-58A4-4977-AA19-DA37A9F3D5D3}"/>
              </a:ext>
            </a:extLst>
          </p:cNvPr>
          <p:cNvSpPr txBox="1">
            <a:spLocks noGrp="1"/>
          </p:cNvSpPr>
          <p:nvPr>
            <p:ph type="title"/>
          </p:nvPr>
        </p:nvSpPr>
        <p:spPr/>
        <p:txBody>
          <a:bodyPr/>
          <a:lstStyle/>
          <a:p>
            <a:pPr lvl="0"/>
            <a:r>
              <a:rPr lang="en-US"/>
              <a:t>Abstract/Index</a:t>
            </a:r>
          </a:p>
        </p:txBody>
      </p:sp>
      <p:sp>
        <p:nvSpPr>
          <p:cNvPr id="3" name="内容占位符 2">
            <a:extLst>
              <a:ext uri="{FF2B5EF4-FFF2-40B4-BE49-F238E27FC236}">
                <a16:creationId xmlns:a16="http://schemas.microsoft.com/office/drawing/2014/main" id="{2ACE8B92-EF27-42D9-8B2D-CC671AAA6EBB}"/>
              </a:ext>
            </a:extLst>
          </p:cNvPr>
          <p:cNvSpPr txBox="1">
            <a:spLocks noGrp="1"/>
          </p:cNvSpPr>
          <p:nvPr>
            <p:ph idx="1"/>
          </p:nvPr>
        </p:nvSpPr>
        <p:spPr/>
        <p:txBody>
          <a:bodyPr/>
          <a:lstStyle/>
          <a:p>
            <a:pPr marL="0" lvl="0" indent="0">
              <a:buNone/>
            </a:pPr>
            <a:r>
              <a:rPr lang="en-US" dirty="0"/>
              <a:t>Database</a:t>
            </a:r>
          </a:p>
          <a:p>
            <a:pPr lvl="1"/>
            <a:r>
              <a:rPr lang="en-US" dirty="0">
                <a:latin typeface="Calibri" pitchFamily="34"/>
                <a:ea typeface="宋体" pitchFamily="2"/>
              </a:rPr>
              <a:t>Web of Science(WOS): </a:t>
            </a:r>
            <a:r>
              <a:rPr lang="en-US" dirty="0">
                <a:latin typeface="Calibri" pitchFamily="34"/>
                <a:ea typeface="宋体" pitchFamily="2"/>
                <a:hlinkClick r:id="rId3"/>
              </a:rPr>
              <a:t>https://www.webofscience.com/</a:t>
            </a:r>
            <a:endParaRPr lang="en-US" dirty="0">
              <a:latin typeface="Calibri" pitchFamily="34"/>
              <a:ea typeface="宋体" pitchFamily="2"/>
            </a:endParaRPr>
          </a:p>
          <a:p>
            <a:pPr marL="457200" lvl="1" indent="0">
              <a:buNone/>
            </a:pPr>
            <a:r>
              <a:rPr lang="en-US" dirty="0">
                <a:latin typeface="Calibri" pitchFamily="34"/>
                <a:ea typeface="宋体" pitchFamily="2"/>
              </a:rPr>
              <a:t>    The areas: science, social sciences, arts and humanities.</a:t>
            </a:r>
          </a:p>
          <a:p>
            <a:pPr lvl="1"/>
            <a:r>
              <a:rPr lang="en-US" dirty="0">
                <a:latin typeface="Calibri" pitchFamily="34"/>
                <a:ea typeface="宋体" pitchFamily="2"/>
              </a:rPr>
              <a:t>Scopus: </a:t>
            </a:r>
            <a:r>
              <a:rPr lang="en-US" dirty="0">
                <a:latin typeface="Calibri" pitchFamily="34"/>
                <a:ea typeface="宋体" pitchFamily="2"/>
                <a:hlinkClick r:id="rId4"/>
              </a:rPr>
              <a:t>https://www.scopus.com/</a:t>
            </a:r>
            <a:endParaRPr lang="en-US" dirty="0">
              <a:latin typeface="Calibri" pitchFamily="34"/>
              <a:ea typeface="宋体" pitchFamily="2"/>
            </a:endParaRPr>
          </a:p>
          <a:p>
            <a:pPr marL="457200" lvl="1" indent="0">
              <a:buNone/>
            </a:pPr>
            <a:r>
              <a:rPr lang="en-US" dirty="0">
                <a:latin typeface="Calibri" pitchFamily="34"/>
                <a:ea typeface="宋体" pitchFamily="2"/>
              </a:rPr>
              <a:t>    The areas: science, engineering and technology, medicine, and social sciences.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8F19B0-D20D-4976-9728-D7F444937B5A}"/>
              </a:ext>
            </a:extLst>
          </p:cNvPr>
          <p:cNvSpPr txBox="1">
            <a:spLocks noGrp="1"/>
          </p:cNvSpPr>
          <p:nvPr>
            <p:ph type="title"/>
          </p:nvPr>
        </p:nvSpPr>
        <p:spPr/>
        <p:txBody>
          <a:bodyPr/>
          <a:lstStyle/>
          <a:p>
            <a:pPr lvl="0"/>
            <a:r>
              <a:rPr lang="en-US"/>
              <a:t>Abstract/Index</a:t>
            </a:r>
          </a:p>
        </p:txBody>
      </p:sp>
      <p:sp>
        <p:nvSpPr>
          <p:cNvPr id="3" name="内容占位符 2">
            <a:extLst>
              <a:ext uri="{FF2B5EF4-FFF2-40B4-BE49-F238E27FC236}">
                <a16:creationId xmlns:a16="http://schemas.microsoft.com/office/drawing/2014/main" id="{4EADE1F5-1B3C-4675-8B21-8A493476B4F1}"/>
              </a:ext>
            </a:extLst>
          </p:cNvPr>
          <p:cNvSpPr txBox="1">
            <a:spLocks noGrp="1"/>
          </p:cNvSpPr>
          <p:nvPr>
            <p:ph idx="1"/>
          </p:nvPr>
        </p:nvSpPr>
        <p:spPr/>
        <p:txBody>
          <a:bodyPr>
            <a:normAutofit fontScale="85000" lnSpcReduction="20000"/>
          </a:bodyPr>
          <a:lstStyle/>
          <a:p>
            <a:pPr marL="0" lvl="0" indent="0">
              <a:lnSpc>
                <a:spcPct val="80000"/>
              </a:lnSpc>
              <a:buNone/>
            </a:pPr>
            <a:r>
              <a:rPr lang="en-US" dirty="0"/>
              <a:t>WOS Search Skills</a:t>
            </a:r>
          </a:p>
          <a:p>
            <a:pPr lvl="1">
              <a:lnSpc>
                <a:spcPct val="100000"/>
              </a:lnSpc>
            </a:pPr>
            <a:r>
              <a:rPr lang="en-US" dirty="0">
                <a:latin typeface="Calibri" pitchFamily="34"/>
                <a:ea typeface="宋体" pitchFamily="2"/>
              </a:rPr>
              <a:t>Basic Search </a:t>
            </a:r>
            <a:r>
              <a:rPr lang="en-US" altLang="zh-CN" dirty="0">
                <a:latin typeface="Calibri" pitchFamily="34"/>
                <a:ea typeface="宋体" pitchFamily="2"/>
                <a:hlinkClick r:id="rId3" action="ppaction://hlinksldjump"/>
              </a:rPr>
              <a:t>【Demo】</a:t>
            </a:r>
            <a:endParaRPr lang="en-US" dirty="0">
              <a:latin typeface="Calibri" pitchFamily="34"/>
              <a:ea typeface="宋体" pitchFamily="2"/>
            </a:endParaRPr>
          </a:p>
          <a:p>
            <a:pPr lvl="1">
              <a:lnSpc>
                <a:spcPct val="110000"/>
              </a:lnSpc>
            </a:pPr>
            <a:r>
              <a:rPr lang="en-US" dirty="0">
                <a:latin typeface="Calibri" pitchFamily="34"/>
                <a:ea typeface="宋体" pitchFamily="2"/>
              </a:rPr>
              <a:t>Advanced Search </a:t>
            </a:r>
            <a:r>
              <a:rPr lang="en-US" altLang="zh-CN" dirty="0">
                <a:latin typeface="Calibri" pitchFamily="34"/>
                <a:ea typeface="宋体" pitchFamily="2"/>
                <a:hlinkClick r:id="rId4" action="ppaction://hlinksldjump"/>
              </a:rPr>
              <a:t>【Demo】</a:t>
            </a:r>
            <a:endParaRPr lang="en-US" altLang="zh-CN" dirty="0">
              <a:latin typeface="Calibri" pitchFamily="34"/>
              <a:ea typeface="宋体" pitchFamily="2"/>
            </a:endParaRPr>
          </a:p>
          <a:p>
            <a:pPr lvl="1">
              <a:lnSpc>
                <a:spcPct val="110000"/>
              </a:lnSpc>
            </a:pPr>
            <a:endParaRPr lang="en-US" dirty="0">
              <a:latin typeface="Calibri" pitchFamily="34"/>
              <a:ea typeface="宋体" pitchFamily="2"/>
            </a:endParaRPr>
          </a:p>
          <a:p>
            <a:pPr marL="457200" lvl="1" indent="0">
              <a:lnSpc>
                <a:spcPct val="110000"/>
              </a:lnSpc>
              <a:buNone/>
            </a:pPr>
            <a:endParaRPr lang="en-US" dirty="0">
              <a:latin typeface="Calibri" pitchFamily="34"/>
              <a:ea typeface="宋体" pitchFamily="2"/>
            </a:endParaRPr>
          </a:p>
          <a:p>
            <a:pPr marL="457200" lvl="1" indent="0">
              <a:lnSpc>
                <a:spcPct val="110000"/>
              </a:lnSpc>
              <a:buNone/>
            </a:pPr>
            <a:endParaRPr lang="en-US" dirty="0">
              <a:latin typeface="Calibri" pitchFamily="34"/>
              <a:ea typeface="宋体" pitchFamily="2"/>
            </a:endParaRPr>
          </a:p>
          <a:p>
            <a:pPr lvl="0"/>
            <a:endParaRPr lang="en-US" dirty="0"/>
          </a:p>
          <a:p>
            <a:pPr lvl="1">
              <a:lnSpc>
                <a:spcPct val="110000"/>
              </a:lnSpc>
            </a:pPr>
            <a:endParaRPr lang="en-US" dirty="0">
              <a:latin typeface="Calibri" pitchFamily="34"/>
              <a:ea typeface="宋体" pitchFamily="2"/>
            </a:endParaRPr>
          </a:p>
          <a:p>
            <a:pPr lvl="1">
              <a:lnSpc>
                <a:spcPct val="110000"/>
              </a:lnSpc>
            </a:pPr>
            <a:r>
              <a:rPr lang="en-US" dirty="0">
                <a:latin typeface="Calibri" pitchFamily="34"/>
                <a:ea typeface="宋体" pitchFamily="2"/>
              </a:rPr>
              <a:t>More Search Skills:  </a:t>
            </a:r>
            <a:r>
              <a:rPr lang="en-US" dirty="0">
                <a:latin typeface="Calibri" pitchFamily="34"/>
                <a:ea typeface="宋体" pitchFamily="2"/>
                <a:hlinkClick r:id="rId5"/>
              </a:rPr>
              <a:t>http://webofscience.help.clarivate.com/en-us/Content/advanced-search.html</a:t>
            </a:r>
            <a:endParaRPr lang="en-US" dirty="0">
              <a:latin typeface="Calibri" pitchFamily="34"/>
              <a:ea typeface="宋体" pitchFamily="2"/>
            </a:endParaRPr>
          </a:p>
          <a:p>
            <a:pPr marL="457200" lvl="1" indent="0">
              <a:lnSpc>
                <a:spcPct val="100000"/>
              </a:lnSpc>
              <a:buNone/>
            </a:pPr>
            <a:r>
              <a:rPr lang="en-US" dirty="0"/>
              <a:t> </a:t>
            </a:r>
          </a:p>
          <a:p>
            <a:pPr marL="0" lvl="0" indent="0">
              <a:lnSpc>
                <a:spcPct val="80000"/>
              </a:lnSpc>
              <a:buNone/>
            </a:pPr>
            <a:r>
              <a:rPr lang="en-US" dirty="0"/>
              <a:t>Scopus Search Skills</a:t>
            </a:r>
          </a:p>
          <a:p>
            <a:pPr lvl="1">
              <a:lnSpc>
                <a:spcPct val="80000"/>
              </a:lnSpc>
            </a:pPr>
            <a:r>
              <a:rPr lang="en-US" altLang="zh-CN" dirty="0">
                <a:hlinkClick r:id="rId6"/>
              </a:rPr>
              <a:t>https://service.elsevier.com/app/answers/detail/a_id/34325/</a:t>
            </a:r>
            <a:endParaRPr lang="en-US" dirty="0"/>
          </a:p>
        </p:txBody>
      </p:sp>
      <p:graphicFrame>
        <p:nvGraphicFramePr>
          <p:cNvPr id="4" name="表格 3">
            <a:extLst>
              <a:ext uri="{FF2B5EF4-FFF2-40B4-BE49-F238E27FC236}">
                <a16:creationId xmlns:a16="http://schemas.microsoft.com/office/drawing/2014/main" id="{CD7D37C3-FC5F-4531-A251-5581C056CD4F}"/>
              </a:ext>
            </a:extLst>
          </p:cNvPr>
          <p:cNvGraphicFramePr>
            <a:graphicFrameLocks noGrp="1"/>
          </p:cNvGraphicFramePr>
          <p:nvPr>
            <p:extLst>
              <p:ext uri="{D42A27DB-BD31-4B8C-83A1-F6EECF244321}">
                <p14:modId xmlns:p14="http://schemas.microsoft.com/office/powerpoint/2010/main" val="1128590641"/>
              </p:ext>
            </p:extLst>
          </p:nvPr>
        </p:nvGraphicFramePr>
        <p:xfrm>
          <a:off x="2265919" y="2802408"/>
          <a:ext cx="4704224" cy="1683328"/>
        </p:xfrm>
        <a:graphic>
          <a:graphicData uri="http://schemas.openxmlformats.org/drawingml/2006/table">
            <a:tbl>
              <a:tblPr firstRow="1" bandRow="1">
                <a:effectLst/>
                <a:tableStyleId>{5C22544A-7EE6-4342-B048-85BDC9FD1C3A}</a:tableStyleId>
              </a:tblPr>
              <a:tblGrid>
                <a:gridCol w="2352112">
                  <a:extLst>
                    <a:ext uri="{9D8B030D-6E8A-4147-A177-3AD203B41FA5}">
                      <a16:colId xmlns:a16="http://schemas.microsoft.com/office/drawing/2014/main" val="2856318988"/>
                    </a:ext>
                  </a:extLst>
                </a:gridCol>
                <a:gridCol w="2352112">
                  <a:extLst>
                    <a:ext uri="{9D8B030D-6E8A-4147-A177-3AD203B41FA5}">
                      <a16:colId xmlns:a16="http://schemas.microsoft.com/office/drawing/2014/main" val="264968504"/>
                    </a:ext>
                  </a:extLst>
                </a:gridCol>
              </a:tblGrid>
              <a:tr h="420832">
                <a:tc>
                  <a:txBody>
                    <a:bodyPr/>
                    <a:lstStyle/>
                    <a:p>
                      <a:pPr marL="0" lvl="0" algn="ctr" defTabSz="914400" rtl="0" hangingPunct="1"/>
                      <a:r>
                        <a:rPr lang="en-US" sz="1800" b="0" kern="1200" dirty="0">
                          <a:solidFill>
                            <a:srgbClr val="000000"/>
                          </a:solidFill>
                          <a:latin typeface="Calibri"/>
                        </a:rPr>
                        <a:t>Boolean</a:t>
                      </a:r>
                      <a:r>
                        <a:rPr lang="en-US" altLang="zh-CN" sz="1800" b="0" kern="1200" dirty="0">
                          <a:solidFill>
                            <a:srgbClr val="000000"/>
                          </a:solidFill>
                          <a:latin typeface="Calibri"/>
                        </a:rPr>
                        <a:t>s</a:t>
                      </a:r>
                      <a:endParaRPr lang="en-US" sz="1800" b="0" kern="1200" dirty="0">
                        <a:solidFill>
                          <a:srgbClr val="000000"/>
                        </a:solidFill>
                        <a:latin typeface="Calibri"/>
                      </a:endParaRPr>
                    </a:p>
                  </a:txBody>
                  <a:tcPr/>
                </a:tc>
                <a:tc>
                  <a:txBody>
                    <a:bodyPr/>
                    <a:lstStyle/>
                    <a:p>
                      <a:pPr marL="0" lvl="0" algn="ctr" defTabSz="914400" rtl="0" hangingPunct="1"/>
                      <a:r>
                        <a:rPr lang="en-US" sz="1800" b="0" kern="1200">
                          <a:solidFill>
                            <a:srgbClr val="000000"/>
                          </a:solidFill>
                          <a:latin typeface="Calibri"/>
                        </a:rPr>
                        <a:t>AND</a:t>
                      </a:r>
                      <a:r>
                        <a:rPr lang="zh-CN" sz="1800" b="0" kern="1200">
                          <a:solidFill>
                            <a:srgbClr val="000000"/>
                          </a:solidFill>
                          <a:latin typeface="Calibri"/>
                          <a:ea typeface="等线" pitchFamily="2"/>
                        </a:rPr>
                        <a:t>、</a:t>
                      </a:r>
                      <a:r>
                        <a:rPr lang="en-US" sz="1800" b="0" kern="1200">
                          <a:solidFill>
                            <a:srgbClr val="000000"/>
                          </a:solidFill>
                          <a:latin typeface="Calibri"/>
                        </a:rPr>
                        <a:t>OR</a:t>
                      </a:r>
                      <a:r>
                        <a:rPr lang="zh-CN" sz="1800" b="0" kern="1200">
                          <a:solidFill>
                            <a:srgbClr val="000000"/>
                          </a:solidFill>
                          <a:latin typeface="Calibri"/>
                          <a:ea typeface="等线" pitchFamily="2"/>
                        </a:rPr>
                        <a:t>、</a:t>
                      </a:r>
                      <a:r>
                        <a:rPr lang="en-US" sz="1800" b="0" kern="1200">
                          <a:solidFill>
                            <a:srgbClr val="000000"/>
                          </a:solidFill>
                          <a:latin typeface="Calibri"/>
                        </a:rPr>
                        <a:t>NOT</a:t>
                      </a:r>
                    </a:p>
                  </a:txBody>
                  <a:tcPr/>
                </a:tc>
                <a:extLst>
                  <a:ext uri="{0D108BD9-81ED-4DB2-BD59-A6C34878D82A}">
                    <a16:rowId xmlns:a16="http://schemas.microsoft.com/office/drawing/2014/main" val="2498811246"/>
                  </a:ext>
                </a:extLst>
              </a:tr>
              <a:tr h="420832">
                <a:tc>
                  <a:txBody>
                    <a:bodyPr/>
                    <a:lstStyle/>
                    <a:p>
                      <a:pPr lvl="0" algn="ctr"/>
                      <a:r>
                        <a:rPr lang="en-US" altLang="zh-CN" sz="1800" b="0" i="0" kern="1200" dirty="0">
                          <a:solidFill>
                            <a:schemeClr val="dk1"/>
                          </a:solidFill>
                          <a:effectLst/>
                          <a:latin typeface="+mn-lt"/>
                          <a:ea typeface="+mn-ea"/>
                          <a:cs typeface="+mn-cs"/>
                        </a:rPr>
                        <a:t>Field Tags</a:t>
                      </a:r>
                      <a:endParaRPr lang="en-US" b="0" dirty="0"/>
                    </a:p>
                  </a:txBody>
                  <a:tcPr/>
                </a:tc>
                <a:tc>
                  <a:txBody>
                    <a:bodyPr/>
                    <a:lstStyle/>
                    <a:p>
                      <a:pPr lvl="0" algn="ctr"/>
                      <a:r>
                        <a:rPr lang="en-US" sz="1800" kern="1200">
                          <a:solidFill>
                            <a:srgbClr val="000000"/>
                          </a:solidFill>
                          <a:latin typeface="Calibri"/>
                        </a:rPr>
                        <a:t>TI</a:t>
                      </a:r>
                      <a:r>
                        <a:rPr lang="zh-CN" sz="1800" kern="1200">
                          <a:solidFill>
                            <a:srgbClr val="000000"/>
                          </a:solidFill>
                          <a:latin typeface="Calibri"/>
                          <a:ea typeface="等线" pitchFamily="2"/>
                        </a:rPr>
                        <a:t>、</a:t>
                      </a:r>
                      <a:r>
                        <a:rPr lang="en-US" sz="1800" kern="1200">
                          <a:solidFill>
                            <a:srgbClr val="000000"/>
                          </a:solidFill>
                          <a:latin typeface="Calibri"/>
                          <a:ea typeface="等线" pitchFamily="2"/>
                        </a:rPr>
                        <a:t>AU</a:t>
                      </a:r>
                      <a:r>
                        <a:rPr lang="zh-CN" sz="1800" kern="1200">
                          <a:solidFill>
                            <a:srgbClr val="000000"/>
                          </a:solidFill>
                          <a:latin typeface="Calibri"/>
                          <a:ea typeface="等线" pitchFamily="2"/>
                        </a:rPr>
                        <a:t>、</a:t>
                      </a:r>
                      <a:r>
                        <a:rPr lang="en-US" sz="1800" kern="1200">
                          <a:solidFill>
                            <a:srgbClr val="000000"/>
                          </a:solidFill>
                          <a:latin typeface="Calibri"/>
                          <a:ea typeface="等线" pitchFamily="2"/>
                        </a:rPr>
                        <a:t>AD</a:t>
                      </a:r>
                      <a:endParaRPr lang="en-US" b="0"/>
                    </a:p>
                  </a:txBody>
                  <a:tcPr/>
                </a:tc>
                <a:extLst>
                  <a:ext uri="{0D108BD9-81ED-4DB2-BD59-A6C34878D82A}">
                    <a16:rowId xmlns:a16="http://schemas.microsoft.com/office/drawing/2014/main" val="2314882497"/>
                  </a:ext>
                </a:extLst>
              </a:tr>
              <a:tr h="420832">
                <a:tc>
                  <a:txBody>
                    <a:bodyPr/>
                    <a:lstStyle/>
                    <a:p>
                      <a:pPr lvl="0" algn="ctr"/>
                      <a:r>
                        <a:rPr lang="en-US" b="0" dirty="0"/>
                        <a:t>Exact Phrase</a:t>
                      </a:r>
                    </a:p>
                  </a:txBody>
                  <a:tcPr/>
                </a:tc>
                <a:tc>
                  <a:txBody>
                    <a:bodyPr/>
                    <a:lstStyle/>
                    <a:p>
                      <a:pPr marL="0" marR="0" lvl="0" indent="0" algn="ctr" defTabSz="914400" rtl="0" fontAlgn="auto" hangingPunct="1">
                        <a:lnSpc>
                          <a:spcPct val="100000"/>
                        </a:lnSpc>
                        <a:spcBef>
                          <a:spcPts val="0"/>
                        </a:spcBef>
                        <a:spcAft>
                          <a:spcPts val="0"/>
                        </a:spcAft>
                        <a:buNone/>
                        <a:tabLst/>
                      </a:pPr>
                      <a:r>
                        <a:rPr lang="en-US" b="0" dirty="0"/>
                        <a:t>“”</a:t>
                      </a:r>
                    </a:p>
                  </a:txBody>
                  <a:tcPr/>
                </a:tc>
                <a:extLst>
                  <a:ext uri="{0D108BD9-81ED-4DB2-BD59-A6C34878D82A}">
                    <a16:rowId xmlns:a16="http://schemas.microsoft.com/office/drawing/2014/main" val="1349862051"/>
                  </a:ext>
                </a:extLst>
              </a:tr>
              <a:tr h="420832">
                <a:tc>
                  <a:txBody>
                    <a:bodyPr/>
                    <a:lstStyle/>
                    <a:p>
                      <a:pPr lvl="0" algn="ctr"/>
                      <a:r>
                        <a:rPr lang="en-US" b="0" dirty="0"/>
                        <a:t>Wildcard</a:t>
                      </a:r>
                    </a:p>
                  </a:txBody>
                  <a:tcPr/>
                </a:tc>
                <a:tc>
                  <a:txBody>
                    <a:bodyPr/>
                    <a:lstStyle/>
                    <a:p>
                      <a:pPr lvl="0" algn="ctr"/>
                      <a:r>
                        <a:rPr lang="en-US" b="0" dirty="0"/>
                        <a:t>*</a:t>
                      </a:r>
                      <a:r>
                        <a:rPr lang="zh-CN" b="0" dirty="0"/>
                        <a:t>、？、</a:t>
                      </a:r>
                      <a:r>
                        <a:rPr lang="en-US" b="0" dirty="0"/>
                        <a:t>$</a:t>
                      </a:r>
                    </a:p>
                  </a:txBody>
                  <a:tcPr/>
                </a:tc>
                <a:extLst>
                  <a:ext uri="{0D108BD9-81ED-4DB2-BD59-A6C34878D82A}">
                    <a16:rowId xmlns:a16="http://schemas.microsoft.com/office/drawing/2014/main" val="1217396423"/>
                  </a:ext>
                </a:extLst>
              </a:tr>
            </a:tbl>
          </a:graphicData>
        </a:graphic>
      </p:graphicFrame>
      <p:sp>
        <p:nvSpPr>
          <p:cNvPr id="5" name="TextBox 4">
            <a:extLst>
              <a:ext uri="{FF2B5EF4-FFF2-40B4-BE49-F238E27FC236}">
                <a16:creationId xmlns:a16="http://schemas.microsoft.com/office/drawing/2014/main" id="{0CB330BD-E583-4695-A9CF-B724AC48C004}"/>
              </a:ext>
            </a:extLst>
          </p:cNvPr>
          <p:cNvSpPr txBox="1"/>
          <p:nvPr/>
        </p:nvSpPr>
        <p:spPr>
          <a:xfrm>
            <a:off x="8724275" y="6176963"/>
            <a:ext cx="1768840" cy="400110"/>
          </a:xfrm>
          <a:prstGeom prst="rect">
            <a:avLst/>
          </a:prstGeom>
          <a:noFill/>
        </p:spPr>
        <p:txBody>
          <a:bodyPr wrap="square" rtlCol="0">
            <a:spAutoFit/>
          </a:bodyPr>
          <a:lstStyle/>
          <a:p>
            <a:r>
              <a:rPr lang="en-US" altLang="zh-CN" sz="2000" dirty="0">
                <a:solidFill>
                  <a:srgbClr val="000000"/>
                </a:solidFill>
                <a:latin typeface="Calibri" pitchFamily="34"/>
                <a:ea typeface="宋体" pitchFamily="2"/>
                <a:hlinkClick r:id="rId3" action="ppaction://hlinksldjump"/>
              </a:rPr>
              <a:t>【Skip Demo】</a:t>
            </a:r>
            <a:endParaRPr lang="zh-CN" altLang="en-US" sz="2000" dirty="0">
              <a:solidFill>
                <a:srgbClr val="000000"/>
              </a:solidFill>
              <a:latin typeface="Calibri" pitchFamily="34"/>
              <a:ea typeface="宋体" pitchFamily="2"/>
            </a:endParaRPr>
          </a:p>
        </p:txBody>
      </p:sp>
      <p:pic>
        <p:nvPicPr>
          <p:cNvPr id="7" name="图片 6">
            <a:extLst>
              <a:ext uri="{FF2B5EF4-FFF2-40B4-BE49-F238E27FC236}">
                <a16:creationId xmlns:a16="http://schemas.microsoft.com/office/drawing/2014/main" id="{0298F34F-8DC5-476C-8E54-4324E331F6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3475" y="2284856"/>
            <a:ext cx="3645630" cy="22008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38030-11F6-42E1-876E-EED69C859548}"/>
              </a:ext>
            </a:extLst>
          </p:cNvPr>
          <p:cNvSpPr txBox="1">
            <a:spLocks noGrp="1"/>
          </p:cNvSpPr>
          <p:nvPr>
            <p:ph type="title"/>
          </p:nvPr>
        </p:nvSpPr>
        <p:spPr/>
        <p:txBody>
          <a:bodyPr/>
          <a:lstStyle/>
          <a:p>
            <a:pPr lvl="0"/>
            <a:r>
              <a:rPr lang="en-US"/>
              <a:t>Abstract/Index</a:t>
            </a:r>
          </a:p>
        </p:txBody>
      </p:sp>
      <p:sp>
        <p:nvSpPr>
          <p:cNvPr id="3" name="内容占位符 2">
            <a:extLst>
              <a:ext uri="{FF2B5EF4-FFF2-40B4-BE49-F238E27FC236}">
                <a16:creationId xmlns:a16="http://schemas.microsoft.com/office/drawing/2014/main" id="{38ED97BE-F6A2-4FAA-A68B-FDE2AA6CD572}"/>
              </a:ext>
            </a:extLst>
          </p:cNvPr>
          <p:cNvSpPr txBox="1">
            <a:spLocks noGrp="1"/>
          </p:cNvSpPr>
          <p:nvPr>
            <p:ph idx="1"/>
          </p:nvPr>
        </p:nvSpPr>
        <p:spPr/>
        <p:txBody>
          <a:bodyPr/>
          <a:lstStyle/>
          <a:p>
            <a:pPr marL="0" lvl="0" indent="0">
              <a:buNone/>
            </a:pPr>
            <a:r>
              <a:rPr lang="en-US"/>
              <a:t>Lean Library</a:t>
            </a:r>
          </a:p>
          <a:p>
            <a:pPr lvl="1"/>
            <a:r>
              <a:rPr lang="en-US">
                <a:latin typeface="Calibri" pitchFamily="34"/>
                <a:ea typeface="宋体" pitchFamily="2"/>
              </a:rPr>
              <a:t>Lean Library is a browser plug-in that works with our library system to automatically identify E-Resources that we have already subscribed to.</a:t>
            </a:r>
          </a:p>
          <a:p>
            <a:pPr lvl="1"/>
            <a:r>
              <a:rPr lang="en-US">
                <a:latin typeface="Calibri" pitchFamily="34"/>
                <a:ea typeface="宋体" pitchFamily="2"/>
              </a:rPr>
              <a:t>Link: </a:t>
            </a:r>
            <a:r>
              <a:rPr lang="en-US">
                <a:latin typeface="Calibri" pitchFamily="34"/>
                <a:ea typeface="宋体" pitchFamily="2"/>
                <a:hlinkClick r:id="rId3"/>
              </a:rPr>
              <a:t>https://library.cuhk.edu.cn/lean-library</a:t>
            </a:r>
            <a:endParaRPr lang="en-US">
              <a:latin typeface="Calibri" pitchFamily="34"/>
              <a:ea typeface="宋体" pitchFamily="2"/>
            </a:endParaRPr>
          </a:p>
          <a:p>
            <a:pPr marL="457200" lvl="1" indent="0">
              <a:buNone/>
            </a:pPr>
            <a:endParaRPr lang="en-US">
              <a:latin typeface="Calibri" pitchFamily="34"/>
              <a:ea typeface="宋体" pitchFamily="2"/>
            </a:endParaRPr>
          </a:p>
          <a:p>
            <a:pPr marL="0" lvl="0" indent="0">
              <a:buNone/>
            </a:pP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31B8-EEA1-4C94-BE39-4DCF9A129F73}"/>
              </a:ext>
            </a:extLst>
          </p:cNvPr>
          <p:cNvSpPr>
            <a:spLocks noGrp="1"/>
          </p:cNvSpPr>
          <p:nvPr>
            <p:ph type="title"/>
          </p:nvPr>
        </p:nvSpPr>
        <p:spPr/>
        <p:txBody>
          <a:bodyPr/>
          <a:lstStyle/>
          <a:p>
            <a:r>
              <a:rPr lang="en-US" dirty="0"/>
              <a:t>Full Text</a:t>
            </a:r>
          </a:p>
        </p:txBody>
      </p:sp>
      <p:sp>
        <p:nvSpPr>
          <p:cNvPr id="3" name="Content Placeholder 2">
            <a:extLst>
              <a:ext uri="{FF2B5EF4-FFF2-40B4-BE49-F238E27FC236}">
                <a16:creationId xmlns:a16="http://schemas.microsoft.com/office/drawing/2014/main" id="{E509A416-38DF-471C-A71D-CD38B915C5C1}"/>
              </a:ext>
            </a:extLst>
          </p:cNvPr>
          <p:cNvSpPr>
            <a:spLocks noGrp="1"/>
          </p:cNvSpPr>
          <p:nvPr>
            <p:ph idx="1"/>
          </p:nvPr>
        </p:nvSpPr>
        <p:spPr/>
        <p:txBody>
          <a:bodyPr>
            <a:normAutofit lnSpcReduction="10000"/>
          </a:bodyPr>
          <a:lstStyle/>
          <a:p>
            <a:pPr marL="914400" indent="-457200">
              <a:lnSpc>
                <a:spcPct val="100000"/>
              </a:lnSpc>
              <a:spcBef>
                <a:spcPts val="0"/>
              </a:spcBef>
              <a:buFont typeface="Arial" panose="020B0604020202020204" pitchFamily="34" charset="0"/>
              <a:buChar char="•"/>
            </a:pPr>
            <a:r>
              <a:rPr lang="en-US" dirty="0">
                <a:latin typeface="Calibri" panose="020F0502020204030204" pitchFamily="34" charset="0"/>
                <a:ea typeface="宋体" panose="02010600030101010101" pitchFamily="2" charset="-122"/>
              </a:rPr>
              <a:t>Ancient Works </a:t>
            </a:r>
            <a:r>
              <a:rPr lang="en-US" altLang="zh-CN" dirty="0">
                <a:hlinkClick r:id="rId3" action="ppaction://hlinksldjump"/>
              </a:rPr>
              <a:t>【Demo】 </a:t>
            </a:r>
            <a:endParaRPr lang="en-US" dirty="0">
              <a:latin typeface="Calibri" panose="020F0502020204030204" pitchFamily="34" charset="0"/>
              <a:ea typeface="宋体" panose="02010600030101010101" pitchFamily="2" charset="-122"/>
            </a:endParaRPr>
          </a:p>
          <a:p>
            <a:pPr marL="914400" indent="-457200">
              <a:lnSpc>
                <a:spcPct val="100000"/>
              </a:lnSpc>
              <a:spcBef>
                <a:spcPts val="0"/>
              </a:spcBef>
              <a:buFont typeface="Arial" panose="020B0604020202020204" pitchFamily="34" charset="0"/>
              <a:buChar char="•"/>
            </a:pPr>
            <a:r>
              <a:rPr lang="en-US" dirty="0">
                <a:latin typeface="Calibri" panose="020F0502020204030204" pitchFamily="34" charset="0"/>
                <a:ea typeface="宋体" panose="02010600030101010101" pitchFamily="2" charset="-122"/>
              </a:rPr>
              <a:t>Archive </a:t>
            </a:r>
            <a:r>
              <a:rPr lang="en-US" altLang="zh-CN" dirty="0">
                <a:hlinkClick r:id="rId4" action="ppaction://hlinksldjump"/>
              </a:rPr>
              <a:t>【Demo】 </a:t>
            </a:r>
            <a:endParaRPr lang="en-US" dirty="0">
              <a:latin typeface="Calibri" panose="020F0502020204030204" pitchFamily="34" charset="0"/>
              <a:ea typeface="宋体" panose="02010600030101010101" pitchFamily="2" charset="-122"/>
            </a:endParaRPr>
          </a:p>
          <a:p>
            <a:pPr marL="914400" indent="-457200">
              <a:lnSpc>
                <a:spcPct val="100000"/>
              </a:lnSpc>
              <a:spcBef>
                <a:spcPts val="0"/>
              </a:spcBef>
              <a:buFont typeface="Arial" panose="020B0604020202020204" pitchFamily="34" charset="0"/>
              <a:buChar char="•"/>
            </a:pPr>
            <a:r>
              <a:rPr lang="en-US" dirty="0">
                <a:latin typeface="Calibri" panose="020F0502020204030204" pitchFamily="34" charset="0"/>
                <a:ea typeface="宋体" panose="02010600030101010101" pitchFamily="2" charset="-122"/>
              </a:rPr>
              <a:t>Cases</a:t>
            </a:r>
          </a:p>
          <a:p>
            <a:pPr marL="914400" indent="-457200">
              <a:lnSpc>
                <a:spcPct val="100000"/>
              </a:lnSpc>
              <a:spcBef>
                <a:spcPts val="0"/>
              </a:spcBef>
              <a:buFont typeface="Arial" panose="020B0604020202020204" pitchFamily="34" charset="0"/>
              <a:buChar char="•"/>
            </a:pPr>
            <a:r>
              <a:rPr lang="en-US" dirty="0">
                <a:latin typeface="Calibri" panose="020F0502020204030204" pitchFamily="34" charset="0"/>
                <a:ea typeface="宋体" panose="02010600030101010101" pitchFamily="2" charset="-122"/>
              </a:rPr>
              <a:t>Conference Papers</a:t>
            </a:r>
          </a:p>
          <a:p>
            <a:pPr marL="914400" indent="-457200">
              <a:lnSpc>
                <a:spcPct val="100000"/>
              </a:lnSpc>
              <a:spcBef>
                <a:spcPts val="0"/>
              </a:spcBef>
              <a:buFont typeface="Arial" panose="020B0604020202020204" pitchFamily="34" charset="0"/>
              <a:buChar char="•"/>
            </a:pPr>
            <a:r>
              <a:rPr lang="en-US" dirty="0">
                <a:latin typeface="Calibri" panose="020F0502020204030204" pitchFamily="34" charset="0"/>
                <a:ea typeface="宋体" panose="02010600030101010101" pitchFamily="2" charset="-122"/>
              </a:rPr>
              <a:t>Dissertations/Theses</a:t>
            </a:r>
          </a:p>
          <a:p>
            <a:pPr marL="914400" indent="-457200">
              <a:lnSpc>
                <a:spcPct val="100000"/>
              </a:lnSpc>
              <a:spcBef>
                <a:spcPts val="0"/>
              </a:spcBef>
              <a:buFont typeface="Arial" panose="020B0604020202020204" pitchFamily="34" charset="0"/>
              <a:buChar char="•"/>
            </a:pPr>
            <a:r>
              <a:rPr lang="en-US" dirty="0">
                <a:latin typeface="Calibri" panose="020F0502020204030204" pitchFamily="34" charset="0"/>
                <a:ea typeface="宋体" panose="02010600030101010101" pitchFamily="2" charset="-122"/>
              </a:rPr>
              <a:t>E-Books </a:t>
            </a:r>
            <a:r>
              <a:rPr lang="en-US" altLang="zh-CN" dirty="0">
                <a:hlinkClick r:id="rId5" action="ppaction://hlinksldjump"/>
              </a:rPr>
              <a:t>【Demo】 </a:t>
            </a:r>
            <a:endParaRPr lang="en-US" dirty="0">
              <a:latin typeface="Calibri" panose="020F0502020204030204" pitchFamily="34" charset="0"/>
              <a:ea typeface="宋体" panose="02010600030101010101" pitchFamily="2" charset="-122"/>
            </a:endParaRPr>
          </a:p>
          <a:p>
            <a:pPr marL="914400" marR="0" indent="-457200">
              <a:lnSpc>
                <a:spcPct val="100000"/>
              </a:lnSpc>
              <a:spcBef>
                <a:spcPts val="0"/>
              </a:spcBef>
              <a:spcAft>
                <a:spcPts val="0"/>
              </a:spcAft>
              <a:buFont typeface="Arial" panose="020B0604020202020204" pitchFamily="34" charset="0"/>
              <a:buChar char="•"/>
            </a:pPr>
            <a:r>
              <a:rPr lang="en-US" sz="2800" dirty="0">
                <a:effectLst/>
                <a:latin typeface="Calibri" panose="020F0502020204030204" pitchFamily="34" charset="0"/>
                <a:ea typeface="宋体" panose="02010600030101010101" pitchFamily="2" charset="-122"/>
              </a:rPr>
              <a:t>Journals/Magazines</a:t>
            </a:r>
          </a:p>
          <a:p>
            <a:pPr marL="914400" marR="0" indent="-457200">
              <a:lnSpc>
                <a:spcPct val="100000"/>
              </a:lnSpc>
              <a:spcBef>
                <a:spcPts val="0"/>
              </a:spcBef>
              <a:spcAft>
                <a:spcPts val="0"/>
              </a:spcAft>
              <a:buFont typeface="Arial" panose="020B0604020202020204" pitchFamily="34" charset="0"/>
              <a:buChar char="•"/>
            </a:pPr>
            <a:r>
              <a:rPr lang="en-US" sz="2800" dirty="0">
                <a:effectLst/>
                <a:latin typeface="Calibri" panose="020F0502020204030204" pitchFamily="34" charset="0"/>
                <a:ea typeface="宋体" panose="02010600030101010101" pitchFamily="2" charset="-122"/>
              </a:rPr>
              <a:t>Newspapers</a:t>
            </a:r>
          </a:p>
          <a:p>
            <a:pPr marL="914400" marR="0" indent="-457200">
              <a:lnSpc>
                <a:spcPct val="100000"/>
              </a:lnSpc>
              <a:spcBef>
                <a:spcPts val="0"/>
              </a:spcBef>
              <a:spcAft>
                <a:spcPts val="0"/>
              </a:spcAft>
              <a:buFont typeface="Arial" panose="020B0604020202020204" pitchFamily="34" charset="0"/>
              <a:buChar char="•"/>
            </a:pPr>
            <a:r>
              <a:rPr lang="en-US" sz="2800" dirty="0">
                <a:effectLst/>
                <a:latin typeface="Calibri" panose="020F0502020204030204" pitchFamily="34" charset="0"/>
                <a:ea typeface="宋体" panose="02010600030101010101" pitchFamily="2" charset="-122"/>
              </a:rPr>
              <a:t>Patents</a:t>
            </a:r>
          </a:p>
          <a:p>
            <a:pPr marL="914400" marR="0" indent="-457200">
              <a:lnSpc>
                <a:spcPct val="100000"/>
              </a:lnSpc>
              <a:spcBef>
                <a:spcPts val="0"/>
              </a:spcBef>
              <a:spcAft>
                <a:spcPts val="0"/>
              </a:spcAft>
              <a:buFont typeface="Arial" panose="020B0604020202020204" pitchFamily="34" charset="0"/>
              <a:buChar char="•"/>
            </a:pPr>
            <a:r>
              <a:rPr lang="en-US" sz="2800" dirty="0">
                <a:effectLst/>
                <a:latin typeface="Calibri" panose="020F0502020204030204" pitchFamily="34" charset="0"/>
                <a:ea typeface="宋体" panose="02010600030101010101" pitchFamily="2" charset="-122"/>
              </a:rPr>
              <a:t>Standards</a:t>
            </a:r>
            <a:endParaRPr lang="en-US" dirty="0"/>
          </a:p>
        </p:txBody>
      </p:sp>
      <p:sp>
        <p:nvSpPr>
          <p:cNvPr id="5" name="TextBox 4">
            <a:extLst>
              <a:ext uri="{FF2B5EF4-FFF2-40B4-BE49-F238E27FC236}">
                <a16:creationId xmlns:a16="http://schemas.microsoft.com/office/drawing/2014/main" id="{D3822354-17B1-413A-8DE2-1C14D8032923}"/>
              </a:ext>
            </a:extLst>
          </p:cNvPr>
          <p:cNvSpPr txBox="1"/>
          <p:nvPr/>
        </p:nvSpPr>
        <p:spPr>
          <a:xfrm>
            <a:off x="8199620" y="6071016"/>
            <a:ext cx="2499485" cy="523220"/>
          </a:xfrm>
          <a:prstGeom prst="rect">
            <a:avLst/>
          </a:prstGeom>
          <a:noFill/>
        </p:spPr>
        <p:txBody>
          <a:bodyPr wrap="square" rtlCol="0">
            <a:spAutoFit/>
          </a:bodyPr>
          <a:lstStyle/>
          <a:p>
            <a:r>
              <a:rPr lang="en-US" altLang="zh-CN" sz="2800" dirty="0">
                <a:solidFill>
                  <a:srgbClr val="000000"/>
                </a:solidFill>
                <a:latin typeface="Calibri"/>
                <a:hlinkClick r:id="rId6" action="ppaction://hlinksldjump"/>
              </a:rPr>
              <a:t>【Skip Demo】</a:t>
            </a:r>
            <a:endParaRPr lang="zh-CN" altLang="en-US" sz="2800" dirty="0">
              <a:solidFill>
                <a:srgbClr val="000000"/>
              </a:solidFill>
              <a:latin typeface="Calibri"/>
            </a:endParaRPr>
          </a:p>
        </p:txBody>
      </p:sp>
    </p:spTree>
    <p:extLst>
      <p:ext uri="{BB962C8B-B14F-4D97-AF65-F5344CB8AC3E}">
        <p14:creationId xmlns:p14="http://schemas.microsoft.com/office/powerpoint/2010/main" val="1271216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EBBCF-FCF9-4D34-961F-CF51AAD511EF}"/>
              </a:ext>
            </a:extLst>
          </p:cNvPr>
          <p:cNvSpPr>
            <a:spLocks noGrp="1"/>
          </p:cNvSpPr>
          <p:nvPr>
            <p:ph type="title"/>
          </p:nvPr>
        </p:nvSpPr>
        <p:spPr/>
        <p:txBody>
          <a:bodyPr/>
          <a:lstStyle/>
          <a:p>
            <a:r>
              <a:rPr lang="en-US" dirty="0"/>
              <a:t>Full Text</a:t>
            </a:r>
          </a:p>
        </p:txBody>
      </p:sp>
      <p:sp>
        <p:nvSpPr>
          <p:cNvPr id="3" name="Content Placeholder 2">
            <a:extLst>
              <a:ext uri="{FF2B5EF4-FFF2-40B4-BE49-F238E27FC236}">
                <a16:creationId xmlns:a16="http://schemas.microsoft.com/office/drawing/2014/main" id="{AD00C117-2C4C-4EE0-B58C-B4AA6838B2AF}"/>
              </a:ext>
            </a:extLst>
          </p:cNvPr>
          <p:cNvSpPr>
            <a:spLocks noGrp="1"/>
          </p:cNvSpPr>
          <p:nvPr>
            <p:ph idx="1"/>
          </p:nvPr>
        </p:nvSpPr>
        <p:spPr/>
        <p:txBody>
          <a:bodyPr>
            <a:normAutofit/>
          </a:bodyPr>
          <a:lstStyle/>
          <a:p>
            <a:pPr marL="0" indent="0">
              <a:buNone/>
            </a:pPr>
            <a:r>
              <a:rPr lang="en-US" dirty="0"/>
              <a:t>ScienceDirect </a:t>
            </a:r>
            <a:r>
              <a:rPr lang="en-US" altLang="zh-CN" dirty="0">
                <a:hlinkClick r:id="rId3" action="ppaction://hlinksldjump"/>
              </a:rPr>
              <a:t>【Demo】 </a:t>
            </a:r>
            <a:endParaRPr lang="en-US" dirty="0"/>
          </a:p>
          <a:p>
            <a:pPr lvl="1"/>
            <a:r>
              <a:rPr lang="en-US" dirty="0">
                <a:latin typeface="Calibri" panose="020F0502020204030204" pitchFamily="34" charset="0"/>
                <a:ea typeface="宋体" panose="02010600030101010101" pitchFamily="2" charset="-122"/>
              </a:rPr>
              <a:t>E-Books (including Conference Proceedings)</a:t>
            </a:r>
          </a:p>
          <a:p>
            <a:pPr lvl="1"/>
            <a:r>
              <a:rPr lang="en-US" dirty="0">
                <a:latin typeface="Calibri" panose="020F0502020204030204" pitchFamily="34" charset="0"/>
                <a:ea typeface="宋体" panose="02010600030101010101" pitchFamily="2" charset="-122"/>
              </a:rPr>
              <a:t>Journals</a:t>
            </a:r>
          </a:p>
          <a:p>
            <a:pPr marL="457200" marR="0" indent="0">
              <a:lnSpc>
                <a:spcPct val="100000"/>
              </a:lnSpc>
              <a:spcBef>
                <a:spcPts val="0"/>
              </a:spcBef>
              <a:spcAft>
                <a:spcPts val="0"/>
              </a:spcAft>
            </a:pPr>
            <a:endParaRPr lang="en-US" dirty="0">
              <a:latin typeface="Calibri" panose="020F0502020204030204" pitchFamily="34" charset="0"/>
              <a:ea typeface="宋体" panose="02010600030101010101" pitchFamily="2" charset="-122"/>
            </a:endParaRPr>
          </a:p>
          <a:p>
            <a:pPr marL="457200" marR="0" indent="0">
              <a:lnSpc>
                <a:spcPct val="100000"/>
              </a:lnSpc>
              <a:spcBef>
                <a:spcPts val="0"/>
              </a:spcBef>
              <a:spcAft>
                <a:spcPts val="0"/>
              </a:spcAft>
              <a:buNone/>
            </a:pPr>
            <a:r>
              <a:rPr lang="en-US" dirty="0">
                <a:hlinkClick r:id="rId4"/>
              </a:rPr>
              <a:t>What types of articles are available in ScienceDirect? - ScienceDirect Support Center (elsevier.com)</a:t>
            </a:r>
            <a:endParaRPr lang="en-US" dirty="0">
              <a:latin typeface="Calibri" panose="020F0502020204030204" pitchFamily="34" charset="0"/>
              <a:ea typeface="宋体" panose="02010600030101010101" pitchFamily="2" charset="-122"/>
            </a:endParaRPr>
          </a:p>
        </p:txBody>
      </p:sp>
      <p:sp>
        <p:nvSpPr>
          <p:cNvPr id="4" name="TextBox 3">
            <a:extLst>
              <a:ext uri="{FF2B5EF4-FFF2-40B4-BE49-F238E27FC236}">
                <a16:creationId xmlns:a16="http://schemas.microsoft.com/office/drawing/2014/main" id="{2CA389DC-0124-4A42-A979-910B573360C4}"/>
              </a:ext>
            </a:extLst>
          </p:cNvPr>
          <p:cNvSpPr txBox="1"/>
          <p:nvPr/>
        </p:nvSpPr>
        <p:spPr>
          <a:xfrm>
            <a:off x="8199620" y="6071016"/>
            <a:ext cx="2499485" cy="523220"/>
          </a:xfrm>
          <a:prstGeom prst="rect">
            <a:avLst/>
          </a:prstGeom>
          <a:noFill/>
        </p:spPr>
        <p:txBody>
          <a:bodyPr wrap="square" rtlCol="0">
            <a:spAutoFit/>
          </a:bodyPr>
          <a:lstStyle/>
          <a:p>
            <a:r>
              <a:rPr lang="en-US" altLang="zh-CN" sz="2800" dirty="0">
                <a:solidFill>
                  <a:srgbClr val="000000"/>
                </a:solidFill>
                <a:latin typeface="Calibri"/>
                <a:hlinkClick r:id="rId5" action="ppaction://hlinksldjump"/>
              </a:rPr>
              <a:t>【Skip Demo】</a:t>
            </a:r>
            <a:endParaRPr lang="zh-CN" altLang="en-US" sz="2800" dirty="0">
              <a:solidFill>
                <a:srgbClr val="000000"/>
              </a:solidFill>
              <a:latin typeface="Calibri"/>
            </a:endParaRPr>
          </a:p>
        </p:txBody>
      </p:sp>
    </p:spTree>
    <p:extLst>
      <p:ext uri="{BB962C8B-B14F-4D97-AF65-F5344CB8AC3E}">
        <p14:creationId xmlns:p14="http://schemas.microsoft.com/office/powerpoint/2010/main" val="1792915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764B74-68AB-4B4A-9099-A8D24C2A417B}"/>
              </a:ext>
            </a:extLst>
          </p:cNvPr>
          <p:cNvSpPr>
            <a:spLocks noGrp="1"/>
          </p:cNvSpPr>
          <p:nvPr>
            <p:ph type="ctrTitle"/>
          </p:nvPr>
        </p:nvSpPr>
        <p:spPr/>
        <p:txBody>
          <a:bodyPr/>
          <a:lstStyle/>
          <a:p>
            <a:r>
              <a:rPr lang="en-US" altLang="zh-CN" dirty="0"/>
              <a:t>Outline</a:t>
            </a:r>
            <a:endParaRPr lang="zh-CN" altLang="en-US" dirty="0"/>
          </a:p>
        </p:txBody>
      </p:sp>
      <p:sp>
        <p:nvSpPr>
          <p:cNvPr id="5" name="Subtitle 4">
            <a:extLst>
              <a:ext uri="{FF2B5EF4-FFF2-40B4-BE49-F238E27FC236}">
                <a16:creationId xmlns:a16="http://schemas.microsoft.com/office/drawing/2014/main" id="{9AAFE8B0-33B1-4AF0-AC1C-412747B36CAA}"/>
              </a:ext>
            </a:extLst>
          </p:cNvPr>
          <p:cNvSpPr>
            <a:spLocks noGrp="1"/>
          </p:cNvSpPr>
          <p:nvPr>
            <p:ph type="subTitle" idx="1"/>
          </p:nvPr>
        </p:nvSpPr>
        <p:spPr/>
        <p:txBody>
          <a:bodyPr/>
          <a:lstStyle/>
          <a:p>
            <a:pPr marL="342900" indent="-342900" algn="l">
              <a:buFont typeface="Wingdings" panose="05000000000000000000" pitchFamily="2" charset="2"/>
              <a:buChar char="Ø"/>
            </a:pPr>
            <a:endParaRPr lang="en-US" altLang="zh-CN" dirty="0"/>
          </a:p>
          <a:p>
            <a:pPr marL="342900" indent="-342900" algn="l">
              <a:buFont typeface="Wingdings" panose="05000000000000000000" pitchFamily="2" charset="2"/>
              <a:buChar char="Ø"/>
            </a:pPr>
            <a:r>
              <a:rPr lang="en-US" altLang="zh-CN" sz="2800" dirty="0"/>
              <a:t>Search for Resources</a:t>
            </a:r>
          </a:p>
          <a:p>
            <a:pPr marL="1028700" lvl="1" indent="-342900">
              <a:buFont typeface="Wingdings" panose="05000000000000000000" pitchFamily="2" charset="2"/>
              <a:buChar char="Ø"/>
            </a:pPr>
            <a:r>
              <a:rPr lang="en-US" altLang="zh-CN" dirty="0"/>
              <a:t>Search the Library Catalogue</a:t>
            </a:r>
          </a:p>
          <a:p>
            <a:pPr marL="1028700" lvl="1" indent="-342900">
              <a:buFont typeface="Wingdings" panose="05000000000000000000" pitchFamily="2" charset="2"/>
              <a:buChar char="Ø"/>
            </a:pPr>
            <a:r>
              <a:rPr lang="en-US" altLang="zh-CN" dirty="0"/>
              <a:t>Search the Database</a:t>
            </a:r>
          </a:p>
          <a:p>
            <a:pPr marL="342900" indent="-342900" algn="l">
              <a:buFont typeface="Wingdings" panose="05000000000000000000" pitchFamily="2" charset="2"/>
              <a:buChar char="Ø"/>
            </a:pPr>
            <a:endParaRPr lang="en-US" altLang="zh-CN" sz="2800" dirty="0"/>
          </a:p>
          <a:p>
            <a:pPr marL="342900" indent="-342900" algn="l">
              <a:buFont typeface="Wingdings" panose="05000000000000000000" pitchFamily="2" charset="2"/>
              <a:buChar char="Ø"/>
            </a:pPr>
            <a:r>
              <a:rPr lang="en-US" altLang="zh-CN" sz="2800" dirty="0"/>
              <a:t>Seek for Research Support</a:t>
            </a:r>
            <a:endParaRPr lang="zh-CN" altLang="en-US" sz="2800" dirty="0"/>
          </a:p>
        </p:txBody>
      </p:sp>
    </p:spTree>
    <p:extLst>
      <p:ext uri="{BB962C8B-B14F-4D97-AF65-F5344CB8AC3E}">
        <p14:creationId xmlns:p14="http://schemas.microsoft.com/office/powerpoint/2010/main" val="3980327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EBBCF-FCF9-4D34-961F-CF51AAD511EF}"/>
              </a:ext>
            </a:extLst>
          </p:cNvPr>
          <p:cNvSpPr>
            <a:spLocks noGrp="1"/>
          </p:cNvSpPr>
          <p:nvPr>
            <p:ph type="title"/>
          </p:nvPr>
        </p:nvSpPr>
        <p:spPr/>
        <p:txBody>
          <a:bodyPr/>
          <a:lstStyle/>
          <a:p>
            <a:r>
              <a:rPr lang="en-US" dirty="0"/>
              <a:t>Full Text</a:t>
            </a:r>
          </a:p>
        </p:txBody>
      </p:sp>
      <p:sp>
        <p:nvSpPr>
          <p:cNvPr id="3" name="Content Placeholder 2">
            <a:extLst>
              <a:ext uri="{FF2B5EF4-FFF2-40B4-BE49-F238E27FC236}">
                <a16:creationId xmlns:a16="http://schemas.microsoft.com/office/drawing/2014/main" id="{AD00C117-2C4C-4EE0-B58C-B4AA6838B2AF}"/>
              </a:ext>
            </a:extLst>
          </p:cNvPr>
          <p:cNvSpPr>
            <a:spLocks noGrp="1"/>
          </p:cNvSpPr>
          <p:nvPr>
            <p:ph idx="1"/>
          </p:nvPr>
        </p:nvSpPr>
        <p:spPr/>
        <p:txBody>
          <a:bodyPr>
            <a:normAutofit/>
          </a:bodyPr>
          <a:lstStyle/>
          <a:p>
            <a:pPr marL="0" indent="0">
              <a:buNone/>
            </a:pPr>
            <a:r>
              <a:rPr lang="en-US" dirty="0"/>
              <a:t>CNKI </a:t>
            </a:r>
            <a:r>
              <a:rPr lang="en-US" altLang="zh-CN" dirty="0">
                <a:hlinkClick r:id="rId3" action="ppaction://hlinksldjump"/>
              </a:rPr>
              <a:t>【Demo】 </a:t>
            </a:r>
            <a:endParaRPr lang="en-US" dirty="0"/>
          </a:p>
          <a:p>
            <a:pPr lvl="1"/>
            <a:r>
              <a:rPr lang="en-US" dirty="0">
                <a:latin typeface="Calibri" panose="020F0502020204030204" pitchFamily="34" charset="0"/>
                <a:ea typeface="宋体" panose="02010600030101010101" pitchFamily="2" charset="-122"/>
              </a:rPr>
              <a:t>Conference Papers</a:t>
            </a:r>
          </a:p>
          <a:p>
            <a:pPr lvl="1"/>
            <a:r>
              <a:rPr lang="en-US" dirty="0">
                <a:latin typeface="Calibri" panose="020F0502020204030204" pitchFamily="34" charset="0"/>
                <a:ea typeface="宋体" panose="02010600030101010101" pitchFamily="2" charset="-122"/>
              </a:rPr>
              <a:t>Dissertations/Theses</a:t>
            </a:r>
          </a:p>
          <a:p>
            <a:pPr lvl="1"/>
            <a:r>
              <a:rPr lang="en-US" dirty="0">
                <a:latin typeface="Calibri" panose="020F0502020204030204" pitchFamily="34" charset="0"/>
                <a:ea typeface="宋体" panose="02010600030101010101" pitchFamily="2" charset="-122"/>
              </a:rPr>
              <a:t>E-Books </a:t>
            </a:r>
          </a:p>
          <a:p>
            <a:pPr lvl="1"/>
            <a:r>
              <a:rPr lang="en-US" dirty="0">
                <a:latin typeface="Calibri" panose="020F0502020204030204" pitchFamily="34" charset="0"/>
                <a:ea typeface="宋体" panose="02010600030101010101" pitchFamily="2" charset="-122"/>
              </a:rPr>
              <a:t>Journals/Magazines</a:t>
            </a:r>
          </a:p>
          <a:p>
            <a:pPr lvl="1"/>
            <a:r>
              <a:rPr lang="en-US" dirty="0">
                <a:latin typeface="Calibri" panose="020F0502020204030204" pitchFamily="34" charset="0"/>
                <a:ea typeface="宋体" panose="02010600030101010101" pitchFamily="2" charset="-122"/>
              </a:rPr>
              <a:t>Newspapers</a:t>
            </a:r>
          </a:p>
          <a:p>
            <a:pPr lvl="1"/>
            <a:r>
              <a:rPr lang="en-US" dirty="0">
                <a:latin typeface="Calibri" panose="020F0502020204030204" pitchFamily="34" charset="0"/>
                <a:ea typeface="宋体" panose="02010600030101010101" pitchFamily="2" charset="-122"/>
              </a:rPr>
              <a:t>Patents</a:t>
            </a:r>
          </a:p>
          <a:p>
            <a:pPr lvl="1"/>
            <a:r>
              <a:rPr lang="en-US" dirty="0">
                <a:latin typeface="Calibri" panose="020F0502020204030204" pitchFamily="34" charset="0"/>
                <a:ea typeface="宋体" panose="02010600030101010101" pitchFamily="2" charset="-122"/>
              </a:rPr>
              <a:t>Standards</a:t>
            </a:r>
          </a:p>
        </p:txBody>
      </p:sp>
      <p:sp>
        <p:nvSpPr>
          <p:cNvPr id="4" name="TextBox 3">
            <a:extLst>
              <a:ext uri="{FF2B5EF4-FFF2-40B4-BE49-F238E27FC236}">
                <a16:creationId xmlns:a16="http://schemas.microsoft.com/office/drawing/2014/main" id="{BBC51076-6FE1-4A4F-AB1C-1E9F25D53408}"/>
              </a:ext>
            </a:extLst>
          </p:cNvPr>
          <p:cNvSpPr txBox="1"/>
          <p:nvPr/>
        </p:nvSpPr>
        <p:spPr>
          <a:xfrm>
            <a:off x="8199620" y="6071016"/>
            <a:ext cx="2499485" cy="523220"/>
          </a:xfrm>
          <a:prstGeom prst="rect">
            <a:avLst/>
          </a:prstGeom>
          <a:noFill/>
        </p:spPr>
        <p:txBody>
          <a:bodyPr wrap="square" rtlCol="0">
            <a:spAutoFit/>
          </a:bodyPr>
          <a:lstStyle/>
          <a:p>
            <a:r>
              <a:rPr lang="en-US" altLang="zh-CN" sz="2800" dirty="0">
                <a:solidFill>
                  <a:srgbClr val="000000"/>
                </a:solidFill>
                <a:latin typeface="Calibri"/>
                <a:hlinkClick r:id="rId4" action="ppaction://hlinksldjump"/>
              </a:rPr>
              <a:t>【Skip Demo】</a:t>
            </a:r>
            <a:endParaRPr lang="zh-CN" altLang="en-US" sz="2800" dirty="0">
              <a:solidFill>
                <a:srgbClr val="000000"/>
              </a:solidFill>
              <a:latin typeface="Calibri"/>
            </a:endParaRPr>
          </a:p>
        </p:txBody>
      </p:sp>
    </p:spTree>
    <p:extLst>
      <p:ext uri="{BB962C8B-B14F-4D97-AF65-F5344CB8AC3E}">
        <p14:creationId xmlns:p14="http://schemas.microsoft.com/office/powerpoint/2010/main" val="2344075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EF14B7-C5BA-458B-8258-D8D56BC02124}"/>
              </a:ext>
            </a:extLst>
          </p:cNvPr>
          <p:cNvSpPr txBox="1">
            <a:spLocks noGrp="1"/>
          </p:cNvSpPr>
          <p:nvPr>
            <p:ph type="title"/>
          </p:nvPr>
        </p:nvSpPr>
        <p:spPr/>
        <p:txBody>
          <a:bodyPr/>
          <a:lstStyle/>
          <a:p>
            <a:pPr lvl="0"/>
            <a:r>
              <a:rPr lang="en-US"/>
              <a:t>Data/Fact</a:t>
            </a:r>
          </a:p>
        </p:txBody>
      </p:sp>
      <p:sp>
        <p:nvSpPr>
          <p:cNvPr id="3" name="内容占位符 2">
            <a:extLst>
              <a:ext uri="{FF2B5EF4-FFF2-40B4-BE49-F238E27FC236}">
                <a16:creationId xmlns:a16="http://schemas.microsoft.com/office/drawing/2014/main" id="{5C7D5315-D8B6-4AF7-8E68-C23B512C8F54}"/>
              </a:ext>
            </a:extLst>
          </p:cNvPr>
          <p:cNvSpPr txBox="1">
            <a:spLocks noGrp="1"/>
          </p:cNvSpPr>
          <p:nvPr>
            <p:ph idx="1"/>
          </p:nvPr>
        </p:nvSpPr>
        <p:spPr/>
        <p:txBody>
          <a:bodyPr/>
          <a:lstStyle/>
          <a:p>
            <a:pPr marL="0" lvl="0" indent="0">
              <a:buNone/>
            </a:pPr>
            <a:r>
              <a:rPr lang="en-US"/>
              <a:t>Description</a:t>
            </a:r>
          </a:p>
          <a:p>
            <a:pPr lvl="1"/>
            <a:r>
              <a:rPr lang="en-US">
                <a:latin typeface="Calibri" pitchFamily="34"/>
                <a:ea typeface="宋体" pitchFamily="2"/>
              </a:rPr>
              <a:t>It is a database that can provide specific data resources.</a:t>
            </a:r>
          </a:p>
          <a:p>
            <a:pPr lvl="1"/>
            <a:r>
              <a:rPr lang="en-US">
                <a:latin typeface="Calibri" pitchFamily="34"/>
                <a:ea typeface="宋体" pitchFamily="2"/>
              </a:rPr>
              <a:t>Resources: Scientific and Technical Data, Social Resource Data, Business and Economic Data, Geographic and Environmental Data, Arithmetic Formulas, Graphs, Tables, etc.</a:t>
            </a:r>
          </a:p>
          <a:p>
            <a:pPr lvl="1">
              <a:lnSpc>
                <a:spcPct val="100000"/>
              </a:lnSpc>
            </a:pPr>
            <a:r>
              <a:rPr lang="en-US">
                <a:latin typeface="Calibri" pitchFamily="34"/>
                <a:ea typeface="宋体" pitchFamily="2"/>
              </a:rPr>
              <a:t>Note</a:t>
            </a:r>
          </a:p>
          <a:p>
            <a:pPr marL="457200" lvl="1" indent="0">
              <a:lnSpc>
                <a:spcPct val="100000"/>
              </a:lnSpc>
              <a:buNone/>
            </a:pPr>
            <a:r>
              <a:rPr lang="en-US">
                <a:latin typeface="Calibri" pitchFamily="34"/>
                <a:ea typeface="宋体" pitchFamily="2"/>
              </a:rPr>
              <a:t>    Most of our library data databases are SME subjects.</a:t>
            </a:r>
          </a:p>
          <a:p>
            <a:pPr marL="457200" lvl="1" indent="0">
              <a:buNone/>
            </a:pPr>
            <a:endParaRPr lang="en-US">
              <a:latin typeface="Calibri" pitchFamily="34"/>
              <a:ea typeface="宋体" pitchFamily="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C633C-978F-4D78-8C74-96779BD813DB}"/>
              </a:ext>
            </a:extLst>
          </p:cNvPr>
          <p:cNvSpPr txBox="1">
            <a:spLocks noGrp="1"/>
          </p:cNvSpPr>
          <p:nvPr>
            <p:ph type="title"/>
          </p:nvPr>
        </p:nvSpPr>
        <p:spPr/>
        <p:txBody>
          <a:bodyPr/>
          <a:lstStyle/>
          <a:p>
            <a:pPr lvl="0"/>
            <a:r>
              <a:rPr lang="en-US"/>
              <a:t>Data/Fact</a:t>
            </a:r>
          </a:p>
        </p:txBody>
      </p:sp>
      <p:sp>
        <p:nvSpPr>
          <p:cNvPr id="3" name="内容占位符 2">
            <a:extLst>
              <a:ext uri="{FF2B5EF4-FFF2-40B4-BE49-F238E27FC236}">
                <a16:creationId xmlns:a16="http://schemas.microsoft.com/office/drawing/2014/main" id="{75D8F792-00A8-4DB2-82C2-5760205EC071}"/>
              </a:ext>
            </a:extLst>
          </p:cNvPr>
          <p:cNvSpPr txBox="1">
            <a:spLocks noGrp="1"/>
          </p:cNvSpPr>
          <p:nvPr>
            <p:ph idx="1"/>
          </p:nvPr>
        </p:nvSpPr>
        <p:spPr/>
        <p:txBody>
          <a:bodyPr/>
          <a:lstStyle/>
          <a:p>
            <a:pPr marL="0" lvl="0" indent="0">
              <a:buNone/>
            </a:pPr>
            <a:r>
              <a:rPr lang="en-US"/>
              <a:t>Database</a:t>
            </a:r>
          </a:p>
          <a:p>
            <a:pPr lvl="1"/>
            <a:r>
              <a:rPr lang="en-US">
                <a:latin typeface="Calibri" pitchFamily="34"/>
                <a:ea typeface="宋体" pitchFamily="2"/>
              </a:rPr>
              <a:t>Wharton Research Data Service (WRDS)</a:t>
            </a:r>
            <a:r>
              <a:rPr lang="zh-CN" altLang="en-US">
                <a:latin typeface="Calibri" pitchFamily="34"/>
                <a:ea typeface="宋体" pitchFamily="2"/>
              </a:rPr>
              <a:t>：</a:t>
            </a:r>
            <a:r>
              <a:rPr lang="en-US">
                <a:latin typeface="Calibri" pitchFamily="34"/>
                <a:ea typeface="宋体" pitchFamily="2"/>
                <a:hlinkClick r:id="rId3"/>
              </a:rPr>
              <a:t>https://wrds-web.wharton.upenn.edu/</a:t>
            </a:r>
            <a:endParaRPr lang="en-US">
              <a:latin typeface="Calibri" pitchFamily="34"/>
              <a:ea typeface="宋体" pitchFamily="2"/>
            </a:endParaRPr>
          </a:p>
          <a:p>
            <a:pPr lvl="1"/>
            <a:r>
              <a:rPr lang="zh-CN" altLang="en-US">
                <a:latin typeface="Calibri" pitchFamily="34"/>
                <a:ea typeface="宋体" pitchFamily="2"/>
              </a:rPr>
              <a:t>中国研究数据服务平台</a:t>
            </a:r>
            <a:r>
              <a:rPr lang="en-US">
                <a:latin typeface="Calibri" pitchFamily="34"/>
                <a:ea typeface="宋体" pitchFamily="2"/>
              </a:rPr>
              <a:t> (CNRDS)</a:t>
            </a:r>
            <a:r>
              <a:rPr lang="zh-CN" altLang="en-US">
                <a:latin typeface="Calibri" pitchFamily="34"/>
                <a:ea typeface="宋体" pitchFamily="2"/>
              </a:rPr>
              <a:t>：</a:t>
            </a:r>
            <a:r>
              <a:rPr lang="en-US">
                <a:latin typeface="Calibri" pitchFamily="34"/>
                <a:ea typeface="宋体" pitchFamily="2"/>
                <a:hlinkClick r:id="rId4"/>
              </a:rPr>
              <a:t>https://www.cnrds.com/Home/Login</a:t>
            </a:r>
            <a:endParaRPr lang="en-US">
              <a:latin typeface="Calibri" pitchFamily="34"/>
              <a:ea typeface="宋体" pitchFamily="2"/>
            </a:endParaRPr>
          </a:p>
          <a:p>
            <a:pPr marL="457200" lvl="1" indent="0">
              <a:buNone/>
            </a:pPr>
            <a:endParaRPr lang="en-US">
              <a:latin typeface="Calibri" pitchFamily="34"/>
              <a:ea typeface="宋体" pitchFamily="2"/>
            </a:endParaRPr>
          </a:p>
          <a:p>
            <a:pPr marL="0" lvl="0" indent="0">
              <a:buNone/>
            </a:pP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D5D41-D2C6-4562-9BBD-7E03749AB4C6}"/>
              </a:ext>
            </a:extLst>
          </p:cNvPr>
          <p:cNvSpPr txBox="1">
            <a:spLocks noGrp="1"/>
          </p:cNvSpPr>
          <p:nvPr>
            <p:ph type="title"/>
          </p:nvPr>
        </p:nvSpPr>
        <p:spPr/>
        <p:txBody>
          <a:bodyPr/>
          <a:lstStyle/>
          <a:p>
            <a:pPr lvl="0"/>
            <a:r>
              <a:rPr lang="en-US"/>
              <a:t>Data/Fact</a:t>
            </a:r>
          </a:p>
        </p:txBody>
      </p:sp>
      <p:sp>
        <p:nvSpPr>
          <p:cNvPr id="3" name="内容占位符 2">
            <a:extLst>
              <a:ext uri="{FF2B5EF4-FFF2-40B4-BE49-F238E27FC236}">
                <a16:creationId xmlns:a16="http://schemas.microsoft.com/office/drawing/2014/main" id="{5D4F4910-E156-4B96-A05E-FAC37C215FA1}"/>
              </a:ext>
            </a:extLst>
          </p:cNvPr>
          <p:cNvSpPr txBox="1">
            <a:spLocks noGrp="1"/>
          </p:cNvSpPr>
          <p:nvPr>
            <p:ph idx="1"/>
          </p:nvPr>
        </p:nvSpPr>
        <p:spPr/>
        <p:txBody>
          <a:bodyPr/>
          <a:lstStyle/>
          <a:p>
            <a:pPr marL="0" lvl="0" indent="0">
              <a:buNone/>
            </a:pPr>
            <a:r>
              <a:rPr lang="en-US"/>
              <a:t>Wharton Research Data Service(WRDS) </a:t>
            </a:r>
          </a:p>
          <a:p>
            <a:pPr lvl="1"/>
            <a:r>
              <a:rPr lang="en-US">
                <a:latin typeface="Calibri" pitchFamily="34"/>
                <a:ea typeface="宋体" pitchFamily="2"/>
              </a:rPr>
              <a:t>It is a data platform. </a:t>
            </a:r>
          </a:p>
          <a:p>
            <a:pPr marL="457200" lvl="1" indent="0">
              <a:buNone/>
            </a:pPr>
            <a:r>
              <a:rPr lang="en-US">
                <a:latin typeface="Calibri" pitchFamily="34"/>
                <a:ea typeface="宋体" pitchFamily="2"/>
              </a:rPr>
              <a:t>   Area: Finance, Accounting, Economics, and Management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16CE94-012F-4FEF-B6C0-4446F38B64B7}"/>
              </a:ext>
            </a:extLst>
          </p:cNvPr>
          <p:cNvSpPr txBox="1">
            <a:spLocks noGrp="1"/>
          </p:cNvSpPr>
          <p:nvPr>
            <p:ph type="title"/>
          </p:nvPr>
        </p:nvSpPr>
        <p:spPr/>
        <p:txBody>
          <a:bodyPr/>
          <a:lstStyle/>
          <a:p>
            <a:pPr lvl="0"/>
            <a:r>
              <a:rPr lang="en-US"/>
              <a:t>Data/Fact</a:t>
            </a:r>
          </a:p>
        </p:txBody>
      </p:sp>
      <p:sp>
        <p:nvSpPr>
          <p:cNvPr id="3" name="内容占位符 2">
            <a:extLst>
              <a:ext uri="{FF2B5EF4-FFF2-40B4-BE49-F238E27FC236}">
                <a16:creationId xmlns:a16="http://schemas.microsoft.com/office/drawing/2014/main" id="{1B7FC8EF-4C9E-4811-BA03-5FE437279F4E}"/>
              </a:ext>
            </a:extLst>
          </p:cNvPr>
          <p:cNvSpPr txBox="1">
            <a:spLocks noGrp="1"/>
          </p:cNvSpPr>
          <p:nvPr>
            <p:ph idx="1"/>
          </p:nvPr>
        </p:nvSpPr>
        <p:spPr/>
        <p:txBody>
          <a:bodyPr/>
          <a:lstStyle/>
          <a:p>
            <a:pPr marL="0" indent="0">
              <a:buNone/>
            </a:pPr>
            <a:r>
              <a:rPr lang="en-US" dirty="0"/>
              <a:t>Wharton Research Data Service(WRDS) </a:t>
            </a:r>
            <a:r>
              <a:rPr lang="en-US" altLang="zh-CN" sz="2800" dirty="0">
                <a:solidFill>
                  <a:srgbClr val="000000"/>
                </a:solidFill>
                <a:latin typeface="Calibri"/>
                <a:hlinkClick r:id="rId3" action="ppaction://hlinksldjump"/>
              </a:rPr>
              <a:t>【Demo】</a:t>
            </a:r>
            <a:endParaRPr lang="en-US" dirty="0"/>
          </a:p>
          <a:p>
            <a:pPr lvl="1">
              <a:lnSpc>
                <a:spcPct val="100000"/>
              </a:lnSpc>
            </a:pPr>
            <a:r>
              <a:rPr lang="en-US" dirty="0">
                <a:latin typeface="Calibri" pitchFamily="34"/>
                <a:ea typeface="宋体" pitchFamily="2"/>
              </a:rPr>
              <a:t>Database selection: CRSP, </a:t>
            </a:r>
            <a:r>
              <a:rPr lang="en-US" dirty="0" err="1">
                <a:latin typeface="Calibri" pitchFamily="34"/>
                <a:ea typeface="宋体" pitchFamily="2"/>
              </a:rPr>
              <a:t>Compustat</a:t>
            </a:r>
            <a:r>
              <a:rPr lang="en-US" dirty="0">
                <a:latin typeface="Calibri" pitchFamily="34"/>
                <a:ea typeface="宋体" pitchFamily="2"/>
              </a:rPr>
              <a:t>, IBES</a:t>
            </a:r>
          </a:p>
          <a:p>
            <a:pPr lvl="1">
              <a:lnSpc>
                <a:spcPct val="100000"/>
              </a:lnSpc>
            </a:pPr>
            <a:r>
              <a:rPr lang="en-US" dirty="0">
                <a:latin typeface="Calibri" pitchFamily="34"/>
                <a:ea typeface="宋体" pitchFamily="2"/>
              </a:rPr>
              <a:t>Data Set Selection</a:t>
            </a:r>
          </a:p>
          <a:p>
            <a:pPr lvl="1">
              <a:lnSpc>
                <a:spcPct val="100000"/>
              </a:lnSpc>
            </a:pPr>
            <a:r>
              <a:rPr lang="en-US" dirty="0">
                <a:latin typeface="Calibri" pitchFamily="34"/>
                <a:ea typeface="宋体" pitchFamily="2"/>
              </a:rPr>
              <a:t>Variable Selection</a:t>
            </a:r>
          </a:p>
          <a:p>
            <a:pPr lvl="1">
              <a:lnSpc>
                <a:spcPct val="100000"/>
              </a:lnSpc>
            </a:pPr>
            <a:r>
              <a:rPr lang="en-US" dirty="0">
                <a:latin typeface="Calibri" pitchFamily="34"/>
                <a:ea typeface="宋体" pitchFamily="2"/>
              </a:rPr>
              <a:t>Data Export</a:t>
            </a:r>
          </a:p>
          <a:p>
            <a:pPr lvl="1">
              <a:lnSpc>
                <a:spcPct val="100000"/>
              </a:lnSpc>
            </a:pPr>
            <a:r>
              <a:rPr lang="en-US" dirty="0">
                <a:latin typeface="Calibri" pitchFamily="34"/>
                <a:ea typeface="宋体" pitchFamily="2"/>
              </a:rPr>
              <a:t>Documents and Help Services</a:t>
            </a:r>
            <a:endParaRPr lang="en-US" dirty="0"/>
          </a:p>
          <a:p>
            <a:pPr marL="0" lvl="0" indent="0">
              <a:buNone/>
            </a:pPr>
            <a:endParaRPr lang="en-US" dirty="0"/>
          </a:p>
        </p:txBody>
      </p:sp>
      <p:sp>
        <p:nvSpPr>
          <p:cNvPr id="4" name="TextBox 3">
            <a:extLst>
              <a:ext uri="{FF2B5EF4-FFF2-40B4-BE49-F238E27FC236}">
                <a16:creationId xmlns:a16="http://schemas.microsoft.com/office/drawing/2014/main" id="{65907F12-483F-49C9-B115-678B11F59F4A}"/>
              </a:ext>
            </a:extLst>
          </p:cNvPr>
          <p:cNvSpPr txBox="1"/>
          <p:nvPr/>
        </p:nvSpPr>
        <p:spPr>
          <a:xfrm>
            <a:off x="8199620" y="6071016"/>
            <a:ext cx="2499485" cy="523220"/>
          </a:xfrm>
          <a:prstGeom prst="rect">
            <a:avLst/>
          </a:prstGeom>
          <a:noFill/>
        </p:spPr>
        <p:txBody>
          <a:bodyPr wrap="square" rtlCol="0">
            <a:spAutoFit/>
          </a:bodyPr>
          <a:lstStyle/>
          <a:p>
            <a:r>
              <a:rPr lang="en-US" altLang="zh-CN" sz="2800" dirty="0">
                <a:solidFill>
                  <a:srgbClr val="000000"/>
                </a:solidFill>
                <a:latin typeface="Calibri"/>
                <a:hlinkClick r:id="rId4" action="ppaction://hlinksldjump"/>
              </a:rPr>
              <a:t>【Skip Demo】</a:t>
            </a:r>
            <a:endParaRPr lang="zh-CN" altLang="en-US" sz="2800" dirty="0">
              <a:solidFill>
                <a:srgbClr val="000000"/>
              </a:solidFill>
              <a:latin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92A4AD-89BF-4919-AA71-BB8AB98043D1}"/>
              </a:ext>
            </a:extLst>
          </p:cNvPr>
          <p:cNvSpPr txBox="1">
            <a:spLocks noGrp="1"/>
          </p:cNvSpPr>
          <p:nvPr>
            <p:ph type="title"/>
          </p:nvPr>
        </p:nvSpPr>
        <p:spPr/>
        <p:txBody>
          <a:bodyPr/>
          <a:lstStyle/>
          <a:p>
            <a:pPr lvl="0"/>
            <a:r>
              <a:rPr lang="en-US"/>
              <a:t>Data/Fact</a:t>
            </a:r>
          </a:p>
        </p:txBody>
      </p:sp>
      <p:sp>
        <p:nvSpPr>
          <p:cNvPr id="3" name="内容占位符 2">
            <a:extLst>
              <a:ext uri="{FF2B5EF4-FFF2-40B4-BE49-F238E27FC236}">
                <a16:creationId xmlns:a16="http://schemas.microsoft.com/office/drawing/2014/main" id="{BCECBA19-9960-4B25-8E90-B8FDA6EBF143}"/>
              </a:ext>
            </a:extLst>
          </p:cNvPr>
          <p:cNvSpPr txBox="1">
            <a:spLocks noGrp="1"/>
          </p:cNvSpPr>
          <p:nvPr>
            <p:ph idx="1"/>
          </p:nvPr>
        </p:nvSpPr>
        <p:spPr/>
        <p:txBody>
          <a:bodyPr/>
          <a:lstStyle/>
          <a:p>
            <a:pPr marL="0" lvl="0" indent="0">
              <a:buNone/>
            </a:pPr>
            <a:r>
              <a:rPr lang="zh-CN" altLang="en-US"/>
              <a:t>中国研究数据服务平台</a:t>
            </a:r>
            <a:r>
              <a:rPr lang="en-US"/>
              <a:t> (CNRDS)</a:t>
            </a:r>
          </a:p>
          <a:p>
            <a:pPr lvl="1">
              <a:lnSpc>
                <a:spcPct val="100000"/>
              </a:lnSpc>
            </a:pPr>
            <a:r>
              <a:rPr lang="en-US"/>
              <a:t> </a:t>
            </a:r>
            <a:r>
              <a:rPr lang="en-US">
                <a:latin typeface="Calibri" pitchFamily="34"/>
                <a:ea typeface="宋体" pitchFamily="2"/>
              </a:rPr>
              <a:t>It is a data platform that provides China-related data.</a:t>
            </a:r>
          </a:p>
          <a:p>
            <a:pPr marL="457200" lvl="1" indent="0">
              <a:lnSpc>
                <a:spcPct val="100000"/>
              </a:lnSpc>
              <a:buNone/>
            </a:pPr>
            <a:r>
              <a:rPr lang="en-US">
                <a:latin typeface="Calibri" pitchFamily="34"/>
                <a:ea typeface="宋体" pitchFamily="2"/>
              </a:rPr>
              <a:t>     Areas: Chinese Economy, Finance and Business Studies.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3F8D1C-1D1A-44B3-BDAB-712935CE02BE}"/>
              </a:ext>
            </a:extLst>
          </p:cNvPr>
          <p:cNvSpPr txBox="1">
            <a:spLocks noGrp="1"/>
          </p:cNvSpPr>
          <p:nvPr>
            <p:ph type="title"/>
          </p:nvPr>
        </p:nvSpPr>
        <p:spPr/>
        <p:txBody>
          <a:bodyPr/>
          <a:lstStyle/>
          <a:p>
            <a:pPr lvl="0"/>
            <a:r>
              <a:rPr lang="en-US"/>
              <a:t>Data/Fact</a:t>
            </a:r>
          </a:p>
        </p:txBody>
      </p:sp>
      <p:sp>
        <p:nvSpPr>
          <p:cNvPr id="3" name="内容占位符 2">
            <a:extLst>
              <a:ext uri="{FF2B5EF4-FFF2-40B4-BE49-F238E27FC236}">
                <a16:creationId xmlns:a16="http://schemas.microsoft.com/office/drawing/2014/main" id="{370D5949-913C-4B1E-8F7B-4E6A1E18D7B4}"/>
              </a:ext>
            </a:extLst>
          </p:cNvPr>
          <p:cNvSpPr txBox="1">
            <a:spLocks noGrp="1"/>
          </p:cNvSpPr>
          <p:nvPr>
            <p:ph idx="1"/>
          </p:nvPr>
        </p:nvSpPr>
        <p:spPr/>
        <p:txBody>
          <a:bodyPr>
            <a:normAutofit/>
          </a:bodyPr>
          <a:lstStyle/>
          <a:p>
            <a:pPr marL="0" indent="0">
              <a:buNone/>
            </a:pPr>
            <a:r>
              <a:rPr lang="zh-CN" altLang="en-US" dirty="0"/>
              <a:t>中国研究数据服务平台</a:t>
            </a:r>
            <a:r>
              <a:rPr lang="en-US" dirty="0"/>
              <a:t> (CNRDS) </a:t>
            </a:r>
            <a:r>
              <a:rPr lang="en-US" altLang="zh-CN" sz="2800" dirty="0">
                <a:solidFill>
                  <a:srgbClr val="000000"/>
                </a:solidFill>
                <a:latin typeface="Calibri"/>
                <a:hlinkClick r:id="" action="ppaction://noaction"/>
              </a:rPr>
              <a:t>【Demo】</a:t>
            </a:r>
            <a:endParaRPr lang="en-US" dirty="0"/>
          </a:p>
          <a:p>
            <a:pPr lvl="1">
              <a:lnSpc>
                <a:spcPct val="100000"/>
              </a:lnSpc>
            </a:pPr>
            <a:r>
              <a:rPr lang="en-US" dirty="0">
                <a:latin typeface="Calibri" pitchFamily="34"/>
                <a:ea typeface="宋体" pitchFamily="2"/>
              </a:rPr>
              <a:t>Institutional Login: </a:t>
            </a:r>
            <a:r>
              <a:rPr lang="en-US" dirty="0">
                <a:latin typeface="Calibri" pitchFamily="34"/>
                <a:ea typeface="宋体" pitchFamily="2"/>
                <a:hlinkClick r:id="rId3"/>
              </a:rPr>
              <a:t>https://www.cnrds.com/Home/Login</a:t>
            </a:r>
            <a:endParaRPr lang="en-US" dirty="0">
              <a:latin typeface="Calibri" pitchFamily="34"/>
              <a:ea typeface="宋体" pitchFamily="2"/>
            </a:endParaRPr>
          </a:p>
          <a:p>
            <a:pPr lvl="1">
              <a:lnSpc>
                <a:spcPct val="100000"/>
              </a:lnSpc>
            </a:pPr>
            <a:r>
              <a:rPr lang="en-US" dirty="0">
                <a:latin typeface="Calibri" pitchFamily="34"/>
                <a:ea typeface="宋体" pitchFamily="2"/>
              </a:rPr>
              <a:t>Select the base database : </a:t>
            </a:r>
          </a:p>
          <a:p>
            <a:pPr marL="457200" lvl="1" indent="0">
              <a:lnSpc>
                <a:spcPct val="100000"/>
              </a:lnSpc>
              <a:buNone/>
            </a:pPr>
            <a:endParaRPr lang="en-US" dirty="0">
              <a:latin typeface="Calibri" pitchFamily="34"/>
              <a:ea typeface="宋体" pitchFamily="2"/>
            </a:endParaRPr>
          </a:p>
          <a:p>
            <a:pPr lvl="1">
              <a:lnSpc>
                <a:spcPct val="100000"/>
              </a:lnSpc>
            </a:pPr>
            <a:endParaRPr lang="en-US" dirty="0">
              <a:latin typeface="Calibri" pitchFamily="34"/>
              <a:ea typeface="宋体" pitchFamily="2"/>
            </a:endParaRPr>
          </a:p>
          <a:p>
            <a:pPr lvl="1">
              <a:lnSpc>
                <a:spcPct val="100000"/>
              </a:lnSpc>
            </a:pPr>
            <a:endParaRPr lang="en-US" dirty="0">
              <a:latin typeface="Calibri" pitchFamily="34"/>
              <a:ea typeface="宋体" pitchFamily="2"/>
            </a:endParaRPr>
          </a:p>
          <a:p>
            <a:pPr lvl="1">
              <a:lnSpc>
                <a:spcPct val="100000"/>
              </a:lnSpc>
            </a:pPr>
            <a:endParaRPr lang="en-US" dirty="0">
              <a:latin typeface="Calibri" pitchFamily="34"/>
              <a:ea typeface="宋体" pitchFamily="2"/>
            </a:endParaRPr>
          </a:p>
          <a:p>
            <a:pPr lvl="1">
              <a:lnSpc>
                <a:spcPct val="100000"/>
              </a:lnSpc>
            </a:pPr>
            <a:r>
              <a:rPr lang="en-US" dirty="0">
                <a:latin typeface="Calibri" pitchFamily="34"/>
                <a:ea typeface="宋体" pitchFamily="2"/>
              </a:rPr>
              <a:t>Data Set Selection</a:t>
            </a:r>
          </a:p>
          <a:p>
            <a:pPr lvl="1">
              <a:lnSpc>
                <a:spcPct val="100000"/>
              </a:lnSpc>
            </a:pPr>
            <a:r>
              <a:rPr lang="en-US" dirty="0">
                <a:latin typeface="Calibri" pitchFamily="34"/>
                <a:ea typeface="宋体" pitchFamily="2"/>
              </a:rPr>
              <a:t>Variable Selection</a:t>
            </a:r>
          </a:p>
          <a:p>
            <a:pPr lvl="1">
              <a:lnSpc>
                <a:spcPct val="100000"/>
              </a:lnSpc>
            </a:pPr>
            <a:r>
              <a:rPr lang="en-US" dirty="0">
                <a:latin typeface="Calibri" pitchFamily="34"/>
                <a:ea typeface="宋体" pitchFamily="2"/>
              </a:rPr>
              <a:t>Data Export</a:t>
            </a:r>
          </a:p>
          <a:p>
            <a:pPr lvl="0"/>
            <a:endParaRPr lang="en-US" dirty="0"/>
          </a:p>
        </p:txBody>
      </p:sp>
      <p:graphicFrame>
        <p:nvGraphicFramePr>
          <p:cNvPr id="4" name="表格 3">
            <a:extLst>
              <a:ext uri="{FF2B5EF4-FFF2-40B4-BE49-F238E27FC236}">
                <a16:creationId xmlns:a16="http://schemas.microsoft.com/office/drawing/2014/main" id="{009D7518-90B4-4AEF-8FC1-CC0693FEC3BC}"/>
              </a:ext>
            </a:extLst>
          </p:cNvPr>
          <p:cNvGraphicFramePr>
            <a:graphicFrameLocks noGrp="1"/>
          </p:cNvGraphicFramePr>
          <p:nvPr>
            <p:extLst>
              <p:ext uri="{D42A27DB-BD31-4B8C-83A1-F6EECF244321}">
                <p14:modId xmlns:p14="http://schemas.microsoft.com/office/powerpoint/2010/main" val="2048851660"/>
              </p:ext>
            </p:extLst>
          </p:nvPr>
        </p:nvGraphicFramePr>
        <p:xfrm>
          <a:off x="2286000" y="3264691"/>
          <a:ext cx="4390845" cy="1548848"/>
        </p:xfrm>
        <a:graphic>
          <a:graphicData uri="http://schemas.openxmlformats.org/drawingml/2006/table">
            <a:tbl>
              <a:tblPr firstRow="1" bandRow="1">
                <a:effectLst/>
                <a:tableStyleId>{5C22544A-7EE6-4342-B048-85BDC9FD1C3A}</a:tableStyleId>
              </a:tblPr>
              <a:tblGrid>
                <a:gridCol w="4390845">
                  <a:extLst>
                    <a:ext uri="{9D8B030D-6E8A-4147-A177-3AD203B41FA5}">
                      <a16:colId xmlns:a16="http://schemas.microsoft.com/office/drawing/2014/main" val="2541461209"/>
                    </a:ext>
                  </a:extLst>
                </a:gridCol>
              </a:tblGrid>
              <a:tr h="387212">
                <a:tc>
                  <a:txBody>
                    <a:bodyPr/>
                    <a:lstStyle/>
                    <a:p>
                      <a:pPr lvl="0"/>
                      <a:r>
                        <a:rPr lang="en-US" dirty="0">
                          <a:latin typeface="Calibri" pitchFamily="34"/>
                          <a:ea typeface="宋体" pitchFamily="2"/>
                        </a:rPr>
                        <a:t>Listed Company Stock Basis Database</a:t>
                      </a:r>
                      <a:endParaRPr lang="en-US" dirty="0"/>
                    </a:p>
                  </a:txBody>
                  <a:tcPr/>
                </a:tc>
                <a:extLst>
                  <a:ext uri="{0D108BD9-81ED-4DB2-BD59-A6C34878D82A}">
                    <a16:rowId xmlns:a16="http://schemas.microsoft.com/office/drawing/2014/main" val="145112981"/>
                  </a:ext>
                </a:extLst>
              </a:tr>
              <a:tr h="387212">
                <a:tc>
                  <a:txBody>
                    <a:bodyPr/>
                    <a:lstStyle/>
                    <a:p>
                      <a:pPr lvl="0"/>
                      <a:r>
                        <a:rPr lang="en-US">
                          <a:latin typeface="Calibri" pitchFamily="34"/>
                          <a:ea typeface="宋体" pitchFamily="2"/>
                        </a:rPr>
                        <a:t>Listed Company Financial Database</a:t>
                      </a:r>
                      <a:endParaRPr lang="en-US"/>
                    </a:p>
                  </a:txBody>
                  <a:tcPr/>
                </a:tc>
                <a:extLst>
                  <a:ext uri="{0D108BD9-81ED-4DB2-BD59-A6C34878D82A}">
                    <a16:rowId xmlns:a16="http://schemas.microsoft.com/office/drawing/2014/main" val="53383336"/>
                  </a:ext>
                </a:extLst>
              </a:tr>
              <a:tr h="387212">
                <a:tc>
                  <a:txBody>
                    <a:bodyPr/>
                    <a:lstStyle/>
                    <a:p>
                      <a:pPr lvl="0"/>
                      <a:r>
                        <a:rPr lang="en-US">
                          <a:latin typeface="Calibri" pitchFamily="34"/>
                          <a:ea typeface="宋体" pitchFamily="2"/>
                        </a:rPr>
                        <a:t>Listed </a:t>
                      </a:r>
                      <a:r>
                        <a:rPr lang="en-US" sz="1800" kern="1200">
                          <a:solidFill>
                            <a:srgbClr val="000000"/>
                          </a:solidFill>
                          <a:latin typeface="Calibri" pitchFamily="34"/>
                          <a:ea typeface="宋体" pitchFamily="2"/>
                        </a:rPr>
                        <a:t>Company Governance Database</a:t>
                      </a:r>
                    </a:p>
                  </a:txBody>
                  <a:tcPr/>
                </a:tc>
                <a:extLst>
                  <a:ext uri="{0D108BD9-81ED-4DB2-BD59-A6C34878D82A}">
                    <a16:rowId xmlns:a16="http://schemas.microsoft.com/office/drawing/2014/main" val="2692859772"/>
                  </a:ext>
                </a:extLst>
              </a:tr>
              <a:tr h="387212">
                <a:tc>
                  <a:txBody>
                    <a:bodyPr/>
                    <a:lstStyle/>
                    <a:p>
                      <a:pPr lvl="0"/>
                      <a:r>
                        <a:rPr lang="en-US" dirty="0">
                          <a:latin typeface="Calibri" pitchFamily="34"/>
                          <a:ea typeface="宋体" pitchFamily="2"/>
                        </a:rPr>
                        <a:t>Economic Research Database</a:t>
                      </a:r>
                      <a:endParaRPr lang="en-US" dirty="0"/>
                    </a:p>
                  </a:txBody>
                  <a:tcPr/>
                </a:tc>
                <a:extLst>
                  <a:ext uri="{0D108BD9-81ED-4DB2-BD59-A6C34878D82A}">
                    <a16:rowId xmlns:a16="http://schemas.microsoft.com/office/drawing/2014/main" val="3286886393"/>
                  </a:ext>
                </a:extLst>
              </a:tr>
            </a:tbl>
          </a:graphicData>
        </a:graphic>
      </p:graphicFrame>
      <p:sp>
        <p:nvSpPr>
          <p:cNvPr id="5" name="TextBox 4">
            <a:extLst>
              <a:ext uri="{FF2B5EF4-FFF2-40B4-BE49-F238E27FC236}">
                <a16:creationId xmlns:a16="http://schemas.microsoft.com/office/drawing/2014/main" id="{86D282CB-5378-42F9-B374-EDD1E32AF2C8}"/>
              </a:ext>
            </a:extLst>
          </p:cNvPr>
          <p:cNvSpPr txBox="1"/>
          <p:nvPr/>
        </p:nvSpPr>
        <p:spPr>
          <a:xfrm>
            <a:off x="8199620" y="6071016"/>
            <a:ext cx="2499485" cy="523220"/>
          </a:xfrm>
          <a:prstGeom prst="rect">
            <a:avLst/>
          </a:prstGeom>
          <a:noFill/>
        </p:spPr>
        <p:txBody>
          <a:bodyPr wrap="square" rtlCol="0">
            <a:spAutoFit/>
          </a:bodyPr>
          <a:lstStyle/>
          <a:p>
            <a:r>
              <a:rPr lang="en-US" altLang="zh-CN" sz="2800" dirty="0">
                <a:solidFill>
                  <a:srgbClr val="000000"/>
                </a:solidFill>
                <a:latin typeface="Calibri"/>
                <a:hlinkClick r:id="rId4" action="ppaction://hlinksldjump"/>
              </a:rPr>
              <a:t>【Skip Demo】</a:t>
            </a:r>
            <a:endParaRPr lang="zh-CN" altLang="en-US" sz="2800" dirty="0">
              <a:solidFill>
                <a:srgbClr val="000000"/>
              </a:solidFill>
              <a:latin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2378-A897-47A4-8E10-8462261D3790}"/>
              </a:ext>
            </a:extLst>
          </p:cNvPr>
          <p:cNvSpPr>
            <a:spLocks noGrp="1"/>
          </p:cNvSpPr>
          <p:nvPr>
            <p:ph type="title"/>
          </p:nvPr>
        </p:nvSpPr>
        <p:spPr/>
        <p:txBody>
          <a:bodyPr/>
          <a:lstStyle/>
          <a:p>
            <a:r>
              <a:rPr lang="en-US" dirty="0"/>
              <a:t>Software/Tools</a:t>
            </a:r>
          </a:p>
        </p:txBody>
      </p:sp>
      <p:sp>
        <p:nvSpPr>
          <p:cNvPr id="3" name="Content Placeholder 2">
            <a:extLst>
              <a:ext uri="{FF2B5EF4-FFF2-40B4-BE49-F238E27FC236}">
                <a16:creationId xmlns:a16="http://schemas.microsoft.com/office/drawing/2014/main" id="{A70117BB-04CF-4EB1-9389-3BCB7F17251D}"/>
              </a:ext>
            </a:extLst>
          </p:cNvPr>
          <p:cNvSpPr>
            <a:spLocks noGrp="1"/>
          </p:cNvSpPr>
          <p:nvPr>
            <p:ph idx="1"/>
          </p:nvPr>
        </p:nvSpPr>
        <p:spPr/>
        <p:txBody>
          <a:bodyPr>
            <a:normAutofit/>
          </a:bodyPr>
          <a:lstStyle/>
          <a:p>
            <a:pPr marL="0" indent="0">
              <a:buNone/>
            </a:pPr>
            <a:r>
              <a:rPr lang="en-US" dirty="0"/>
              <a:t>EndNote </a:t>
            </a:r>
            <a:r>
              <a:rPr lang="en-US" altLang="zh-CN" dirty="0">
                <a:hlinkClick r:id="" action="ppaction://noaction"/>
              </a:rPr>
              <a:t>【Demo】</a:t>
            </a:r>
            <a:endParaRPr lang="en-US" dirty="0"/>
          </a:p>
          <a:p>
            <a:pPr lvl="1"/>
            <a:r>
              <a:rPr lang="en-US" altLang="zh-CN" dirty="0"/>
              <a:t>Desktop Application</a:t>
            </a:r>
          </a:p>
          <a:p>
            <a:pPr marL="914400" lvl="2" indent="0">
              <a:buNone/>
            </a:pPr>
            <a:r>
              <a:rPr lang="en-US" altLang="zh-CN" dirty="0"/>
              <a:t>Log in to CUHK-Shenzhen </a:t>
            </a:r>
            <a:r>
              <a:rPr lang="en-US" altLang="zh-CN" dirty="0">
                <a:hlinkClick r:id="rId3"/>
              </a:rPr>
              <a:t>Sharepoint</a:t>
            </a:r>
            <a:r>
              <a:rPr lang="en-US" altLang="zh-CN" dirty="0"/>
              <a:t> with your university account credentials</a:t>
            </a:r>
          </a:p>
          <a:p>
            <a:pPr marL="914400" lvl="2" indent="0">
              <a:buNone/>
            </a:pPr>
            <a:r>
              <a:rPr lang="en-US" altLang="zh-CN" dirty="0"/>
              <a:t>Library &gt; Public Document &gt; Installation Files &gt; Endnote</a:t>
            </a:r>
          </a:p>
          <a:p>
            <a:pPr lvl="1"/>
            <a:endParaRPr lang="en-US" altLang="zh-CN" dirty="0"/>
          </a:p>
          <a:p>
            <a:pPr lvl="1"/>
            <a:r>
              <a:rPr lang="en-US" altLang="zh-CN" dirty="0"/>
              <a:t>EndNote Online &amp; EndNote Web</a:t>
            </a:r>
          </a:p>
          <a:p>
            <a:pPr marL="914400" lvl="2" indent="0">
              <a:buNone/>
            </a:pPr>
            <a:r>
              <a:rPr lang="en-US" altLang="zh-CN" dirty="0"/>
              <a:t>Go to </a:t>
            </a:r>
            <a:r>
              <a:rPr lang="en-US" altLang="zh-CN" dirty="0">
                <a:hlinkClick r:id="rId4"/>
              </a:rPr>
              <a:t>Endnote Online</a:t>
            </a:r>
            <a:r>
              <a:rPr lang="en-US" altLang="zh-CN" dirty="0"/>
              <a:t> or </a:t>
            </a:r>
            <a:r>
              <a:rPr lang="en-US" altLang="zh-CN" dirty="0">
                <a:hlinkClick r:id="rId5"/>
              </a:rPr>
              <a:t>EndNote Web</a:t>
            </a:r>
            <a:endParaRPr lang="en-US" altLang="zh-CN" dirty="0"/>
          </a:p>
          <a:p>
            <a:pPr marL="914400" lvl="2" indent="0">
              <a:buNone/>
            </a:pPr>
            <a:r>
              <a:rPr lang="en-US" altLang="zh-CN" dirty="0"/>
              <a:t>Register an account (preferably with CUHK-Shenzhen email) to use the online tool</a:t>
            </a:r>
            <a:endParaRPr lang="en-US" dirty="0"/>
          </a:p>
        </p:txBody>
      </p:sp>
      <p:sp>
        <p:nvSpPr>
          <p:cNvPr id="4" name="TextBox 3">
            <a:extLst>
              <a:ext uri="{FF2B5EF4-FFF2-40B4-BE49-F238E27FC236}">
                <a16:creationId xmlns:a16="http://schemas.microsoft.com/office/drawing/2014/main" id="{CD3A188A-2DAC-4FD1-B3BC-A80BA5F61FEA}"/>
              </a:ext>
            </a:extLst>
          </p:cNvPr>
          <p:cNvSpPr txBox="1"/>
          <p:nvPr/>
        </p:nvSpPr>
        <p:spPr>
          <a:xfrm>
            <a:off x="8199620" y="6071016"/>
            <a:ext cx="2499485" cy="523220"/>
          </a:xfrm>
          <a:prstGeom prst="rect">
            <a:avLst/>
          </a:prstGeom>
          <a:noFill/>
        </p:spPr>
        <p:txBody>
          <a:bodyPr wrap="square" rtlCol="0">
            <a:spAutoFit/>
          </a:bodyPr>
          <a:lstStyle/>
          <a:p>
            <a:r>
              <a:rPr lang="en-US" altLang="zh-CN" sz="2800" dirty="0">
                <a:solidFill>
                  <a:srgbClr val="000000"/>
                </a:solidFill>
                <a:latin typeface="Calibri"/>
                <a:hlinkClick r:id="rId6" action="ppaction://hlinksldjump"/>
              </a:rPr>
              <a:t>【Skip Demo】</a:t>
            </a:r>
            <a:endParaRPr lang="zh-CN" altLang="en-US" sz="2800" dirty="0">
              <a:solidFill>
                <a:srgbClr val="000000"/>
              </a:solidFill>
              <a:latin typeface="Calibri"/>
            </a:endParaRPr>
          </a:p>
        </p:txBody>
      </p:sp>
    </p:spTree>
    <p:extLst>
      <p:ext uri="{BB962C8B-B14F-4D97-AF65-F5344CB8AC3E}">
        <p14:creationId xmlns:p14="http://schemas.microsoft.com/office/powerpoint/2010/main" val="3567567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2378-A897-47A4-8E10-8462261D3790}"/>
              </a:ext>
            </a:extLst>
          </p:cNvPr>
          <p:cNvSpPr>
            <a:spLocks noGrp="1"/>
          </p:cNvSpPr>
          <p:nvPr>
            <p:ph type="title"/>
          </p:nvPr>
        </p:nvSpPr>
        <p:spPr/>
        <p:txBody>
          <a:bodyPr/>
          <a:lstStyle/>
          <a:p>
            <a:r>
              <a:rPr lang="en-US" dirty="0"/>
              <a:t>Software/Tools</a:t>
            </a:r>
          </a:p>
        </p:txBody>
      </p:sp>
      <p:sp>
        <p:nvSpPr>
          <p:cNvPr id="3" name="Content Placeholder 2">
            <a:extLst>
              <a:ext uri="{FF2B5EF4-FFF2-40B4-BE49-F238E27FC236}">
                <a16:creationId xmlns:a16="http://schemas.microsoft.com/office/drawing/2014/main" id="{A70117BB-04CF-4EB1-9389-3BCB7F17251D}"/>
              </a:ext>
            </a:extLst>
          </p:cNvPr>
          <p:cNvSpPr>
            <a:spLocks noGrp="1"/>
          </p:cNvSpPr>
          <p:nvPr>
            <p:ph idx="1"/>
          </p:nvPr>
        </p:nvSpPr>
        <p:spPr/>
        <p:txBody>
          <a:bodyPr>
            <a:normAutofit/>
          </a:bodyPr>
          <a:lstStyle/>
          <a:p>
            <a:pPr marL="0" indent="0">
              <a:buNone/>
            </a:pPr>
            <a:r>
              <a:rPr lang="en-US" dirty="0" err="1"/>
              <a:t>Note</a:t>
            </a:r>
            <a:r>
              <a:rPr lang="en-US" altLang="zh-CN" dirty="0" err="1"/>
              <a:t>Express</a:t>
            </a:r>
            <a:r>
              <a:rPr lang="en-US" altLang="zh-CN" dirty="0"/>
              <a:t> </a:t>
            </a:r>
            <a:r>
              <a:rPr lang="en-US" altLang="zh-CN" dirty="0">
                <a:hlinkClick r:id="" action="ppaction://noaction"/>
              </a:rPr>
              <a:t>【Demo】</a:t>
            </a:r>
            <a:endParaRPr lang="en-US" altLang="zh-CN" dirty="0"/>
          </a:p>
          <a:p>
            <a:pPr lvl="1"/>
            <a:r>
              <a:rPr lang="en-US" dirty="0"/>
              <a:t>Software:</a:t>
            </a:r>
          </a:p>
          <a:p>
            <a:pPr marL="914400" lvl="2" indent="0">
              <a:buNone/>
            </a:pPr>
            <a:r>
              <a:rPr lang="en-US" altLang="zh-CN" dirty="0"/>
              <a:t>Click on the entry </a:t>
            </a:r>
            <a:r>
              <a:rPr lang="en-US" altLang="zh-CN" dirty="0" err="1"/>
              <a:t>NoteExpress</a:t>
            </a:r>
            <a:r>
              <a:rPr lang="en-US" altLang="zh-CN" dirty="0"/>
              <a:t> in the </a:t>
            </a:r>
            <a:r>
              <a:rPr lang="en-US" altLang="zh-CN" dirty="0">
                <a:hlinkClick r:id="rId3"/>
              </a:rPr>
              <a:t>E-resources List</a:t>
            </a:r>
            <a:endParaRPr lang="en-US" dirty="0"/>
          </a:p>
          <a:p>
            <a:pPr lvl="1"/>
            <a:r>
              <a:rPr lang="en-US" altLang="zh-CN" dirty="0"/>
              <a:t>File of the most updated</a:t>
            </a:r>
            <a:r>
              <a:rPr lang="zh-CN" altLang="en-US" dirty="0"/>
              <a:t> 中国社会科学</a:t>
            </a:r>
            <a:r>
              <a:rPr lang="en-US" altLang="zh-CN" dirty="0"/>
              <a:t> citation style</a:t>
            </a:r>
          </a:p>
          <a:p>
            <a:pPr marL="914400" lvl="2" indent="0">
              <a:buNone/>
            </a:pPr>
            <a:r>
              <a:rPr lang="en-US" altLang="zh-CN" dirty="0"/>
              <a:t>Log in to CUHK-Shenzhen </a:t>
            </a:r>
            <a:r>
              <a:rPr lang="en-US" altLang="zh-CN" dirty="0">
                <a:hlinkClick r:id="rId4"/>
              </a:rPr>
              <a:t>Sharepoint</a:t>
            </a:r>
            <a:r>
              <a:rPr lang="en-US" altLang="zh-CN" dirty="0"/>
              <a:t> with your university account credentials</a:t>
            </a:r>
          </a:p>
          <a:p>
            <a:pPr marL="914400" lvl="2" indent="0">
              <a:buNone/>
            </a:pPr>
            <a:r>
              <a:rPr lang="en-US" altLang="zh-CN" dirty="0"/>
              <a:t>Library &gt; Public Document &gt; Installation Files &gt; </a:t>
            </a:r>
            <a:r>
              <a:rPr lang="en-US" altLang="zh-CN" dirty="0" err="1"/>
              <a:t>NoteExpress</a:t>
            </a:r>
            <a:r>
              <a:rPr lang="zh-CN" altLang="en-US" dirty="0"/>
              <a:t>中国社会科学</a:t>
            </a:r>
          </a:p>
        </p:txBody>
      </p:sp>
      <p:sp>
        <p:nvSpPr>
          <p:cNvPr id="4" name="TextBox 3">
            <a:extLst>
              <a:ext uri="{FF2B5EF4-FFF2-40B4-BE49-F238E27FC236}">
                <a16:creationId xmlns:a16="http://schemas.microsoft.com/office/drawing/2014/main" id="{D6DA1887-D041-4F62-A561-934A481F57F4}"/>
              </a:ext>
            </a:extLst>
          </p:cNvPr>
          <p:cNvSpPr txBox="1"/>
          <p:nvPr/>
        </p:nvSpPr>
        <p:spPr>
          <a:xfrm>
            <a:off x="8199620" y="6071016"/>
            <a:ext cx="2499485" cy="523220"/>
          </a:xfrm>
          <a:prstGeom prst="rect">
            <a:avLst/>
          </a:prstGeom>
          <a:noFill/>
        </p:spPr>
        <p:txBody>
          <a:bodyPr wrap="square" rtlCol="0">
            <a:spAutoFit/>
          </a:bodyPr>
          <a:lstStyle/>
          <a:p>
            <a:r>
              <a:rPr lang="en-US" altLang="zh-CN" sz="2800" dirty="0">
                <a:solidFill>
                  <a:srgbClr val="000000"/>
                </a:solidFill>
                <a:latin typeface="Calibri"/>
                <a:hlinkClick r:id="rId5" action="ppaction://hlinksldjump"/>
              </a:rPr>
              <a:t>【Skip Demo】</a:t>
            </a:r>
            <a:endParaRPr lang="zh-CN" altLang="en-US" sz="2800" dirty="0">
              <a:solidFill>
                <a:srgbClr val="000000"/>
              </a:solidFill>
              <a:latin typeface="Calibri"/>
            </a:endParaRPr>
          </a:p>
        </p:txBody>
      </p:sp>
    </p:spTree>
    <p:extLst>
      <p:ext uri="{BB962C8B-B14F-4D97-AF65-F5344CB8AC3E}">
        <p14:creationId xmlns:p14="http://schemas.microsoft.com/office/powerpoint/2010/main" val="1967759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5F34-8FC7-42B1-9B4D-473C58290490}"/>
              </a:ext>
            </a:extLst>
          </p:cNvPr>
          <p:cNvSpPr>
            <a:spLocks noGrp="1"/>
          </p:cNvSpPr>
          <p:nvPr>
            <p:ph type="ctrTitle"/>
          </p:nvPr>
        </p:nvSpPr>
        <p:spPr>
          <a:xfrm rot="21037326">
            <a:off x="2157254" y="2612919"/>
            <a:ext cx="7798688" cy="785222"/>
          </a:xfrm>
        </p:spPr>
        <p:txBody>
          <a:bodyPr/>
          <a:lstStyle/>
          <a:p>
            <a:r>
              <a:rPr lang="en-US" altLang="zh-CN" dirty="0"/>
              <a:t>Seek for Research Support</a:t>
            </a:r>
            <a:endParaRPr lang="zh-CN" altLang="en-US" dirty="0"/>
          </a:p>
        </p:txBody>
      </p:sp>
    </p:spTree>
    <p:extLst>
      <p:ext uri="{BB962C8B-B14F-4D97-AF65-F5344CB8AC3E}">
        <p14:creationId xmlns:p14="http://schemas.microsoft.com/office/powerpoint/2010/main" val="851599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5F34-8FC7-42B1-9B4D-473C58290490}"/>
              </a:ext>
            </a:extLst>
          </p:cNvPr>
          <p:cNvSpPr>
            <a:spLocks noGrp="1"/>
          </p:cNvSpPr>
          <p:nvPr>
            <p:ph type="ctrTitle"/>
          </p:nvPr>
        </p:nvSpPr>
        <p:spPr>
          <a:xfrm rot="21037326">
            <a:off x="2157254" y="2612919"/>
            <a:ext cx="7798688" cy="785222"/>
          </a:xfrm>
        </p:spPr>
        <p:txBody>
          <a:bodyPr/>
          <a:lstStyle/>
          <a:p>
            <a:r>
              <a:rPr lang="en-US" altLang="zh-CN" dirty="0"/>
              <a:t>Search for Resources</a:t>
            </a:r>
            <a:endParaRPr lang="zh-CN" altLang="en-US" dirty="0"/>
          </a:p>
        </p:txBody>
      </p:sp>
      <p:sp>
        <p:nvSpPr>
          <p:cNvPr id="4" name="Title 1">
            <a:extLst>
              <a:ext uri="{FF2B5EF4-FFF2-40B4-BE49-F238E27FC236}">
                <a16:creationId xmlns:a16="http://schemas.microsoft.com/office/drawing/2014/main" id="{C693F82E-A7AE-4C67-9CE5-283B2B9D9991}"/>
              </a:ext>
            </a:extLst>
          </p:cNvPr>
          <p:cNvSpPr txBox="1">
            <a:spLocks/>
          </p:cNvSpPr>
          <p:nvPr/>
        </p:nvSpPr>
        <p:spPr>
          <a:xfrm rot="21037326">
            <a:off x="2271944" y="3229578"/>
            <a:ext cx="7798688" cy="785222"/>
          </a:xfrm>
          <a:prstGeom prst="rect">
            <a:avLst/>
          </a:prstGeom>
          <a:noFill/>
          <a:ln>
            <a:noFill/>
          </a:ln>
        </p:spPr>
        <p:txBody>
          <a:bodyPr vert="horz" wrap="square" lIns="91440" tIns="45720" rIns="91440" bIns="45720" anchor="b" anchorCtr="1" compatLnSpc="1">
            <a:noAutofit/>
          </a:bodyPr>
          <a:lstStyle>
            <a:lvl1pPr marL="0" marR="0" lvl="0" indent="0" algn="ctr" defTabSz="914400" rtl="0" fontAlgn="auto" hangingPunct="1">
              <a:lnSpc>
                <a:spcPct val="90000"/>
              </a:lnSpc>
              <a:spcBef>
                <a:spcPts val="0"/>
              </a:spcBef>
              <a:spcAft>
                <a:spcPts val="0"/>
              </a:spcAft>
              <a:buNone/>
              <a:tabLst/>
              <a:defRPr lang="en-US" sz="4800" b="0" i="0" u="none" strike="noStrike" kern="1200" cap="none" spc="0" baseline="0">
                <a:solidFill>
                  <a:srgbClr val="000000"/>
                </a:solidFill>
                <a:uFillTx/>
                <a:latin typeface="Calibri Light"/>
              </a:defRPr>
            </a:lvl1pPr>
          </a:lstStyle>
          <a:p>
            <a:pPr algn="r"/>
            <a:r>
              <a:rPr lang="en-US" altLang="zh-CN" sz="2800" dirty="0"/>
              <a:t>Search the Library Catalogue</a:t>
            </a:r>
          </a:p>
        </p:txBody>
      </p:sp>
    </p:spTree>
    <p:extLst>
      <p:ext uri="{BB962C8B-B14F-4D97-AF65-F5344CB8AC3E}">
        <p14:creationId xmlns:p14="http://schemas.microsoft.com/office/powerpoint/2010/main" val="3312108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09AA53EA-C9D9-4503-A7DC-04E1F8074EC5}"/>
              </a:ext>
            </a:extLst>
          </p:cNvPr>
          <p:cNvSpPr txBox="1">
            <a:spLocks noGrp="1"/>
          </p:cNvSpPr>
          <p:nvPr>
            <p:ph type="title"/>
          </p:nvPr>
        </p:nvSpPr>
        <p:spPr/>
        <p:txBody>
          <a:bodyPr/>
          <a:lstStyle/>
          <a:p>
            <a:pPr lvl="0"/>
            <a:r>
              <a:rPr lang="en-US" altLang="zh-CN" dirty="0"/>
              <a:t>Interlibrary Loan</a:t>
            </a:r>
          </a:p>
        </p:txBody>
      </p:sp>
      <p:sp>
        <p:nvSpPr>
          <p:cNvPr id="3" name="Content Placeholder 4">
            <a:extLst>
              <a:ext uri="{FF2B5EF4-FFF2-40B4-BE49-F238E27FC236}">
                <a16:creationId xmlns:a16="http://schemas.microsoft.com/office/drawing/2014/main" id="{8A6AEBE5-A0AC-4B7D-9003-4E63B44E9B6F}"/>
              </a:ext>
            </a:extLst>
          </p:cNvPr>
          <p:cNvSpPr txBox="1">
            <a:spLocks noGrp="1"/>
          </p:cNvSpPr>
          <p:nvPr>
            <p:ph idx="1"/>
          </p:nvPr>
        </p:nvSpPr>
        <p:spPr/>
        <p:txBody>
          <a:bodyPr/>
          <a:lstStyle/>
          <a:p>
            <a:pPr marL="0" indent="0">
              <a:buNone/>
            </a:pPr>
            <a:r>
              <a:rPr lang="en-US" altLang="zh-CN" dirty="0"/>
              <a:t>To request materials that are not in our library collection</a:t>
            </a:r>
          </a:p>
          <a:p>
            <a:pPr lvl="1">
              <a:buFont typeface="Arial" panose="020B0604020202020204" pitchFamily="34" charset="0"/>
              <a:buChar char="•"/>
            </a:pPr>
            <a:r>
              <a:rPr lang="en-US" altLang="zh-CN" dirty="0">
                <a:hlinkClick r:id="rId2"/>
              </a:rPr>
              <a:t>https://library.cuhk.edu.cn/ajax/inter_library_loans</a:t>
            </a:r>
            <a:endParaRPr lang="en-US" altLang="zh-CN" dirty="0"/>
          </a:p>
          <a:p>
            <a:pPr marL="914400" lvl="2" indent="0">
              <a:buNone/>
            </a:pPr>
            <a:endParaRPr lang="en-US" altLang="zh-CN" dirty="0"/>
          </a:p>
          <a:p>
            <a:pPr marL="457200" lvl="1" indent="0">
              <a:buNone/>
            </a:pPr>
            <a:endParaRPr lang="en-US" altLang="zh-CN" dirty="0"/>
          </a:p>
        </p:txBody>
      </p:sp>
      <p:pic>
        <p:nvPicPr>
          <p:cNvPr id="5" name="图片 4">
            <a:extLst>
              <a:ext uri="{FF2B5EF4-FFF2-40B4-BE49-F238E27FC236}">
                <a16:creationId xmlns:a16="http://schemas.microsoft.com/office/drawing/2014/main" id="{82666C3C-F964-D659-1204-D7C931346B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318" y="3168204"/>
            <a:ext cx="4455363" cy="2880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09AA53EA-C9D9-4503-A7DC-04E1F8074EC5}"/>
              </a:ext>
            </a:extLst>
          </p:cNvPr>
          <p:cNvSpPr txBox="1">
            <a:spLocks noGrp="1"/>
          </p:cNvSpPr>
          <p:nvPr>
            <p:ph type="title"/>
          </p:nvPr>
        </p:nvSpPr>
        <p:spPr/>
        <p:txBody>
          <a:bodyPr/>
          <a:lstStyle/>
          <a:p>
            <a:pPr lvl="0"/>
            <a:r>
              <a:rPr lang="en-US" altLang="zh-CN" dirty="0"/>
              <a:t>Purchase request</a:t>
            </a:r>
          </a:p>
        </p:txBody>
      </p:sp>
      <p:sp>
        <p:nvSpPr>
          <p:cNvPr id="3" name="Content Placeholder 4">
            <a:extLst>
              <a:ext uri="{FF2B5EF4-FFF2-40B4-BE49-F238E27FC236}">
                <a16:creationId xmlns:a16="http://schemas.microsoft.com/office/drawing/2014/main" id="{8A6AEBE5-A0AC-4B7D-9003-4E63B44E9B6F}"/>
              </a:ext>
            </a:extLst>
          </p:cNvPr>
          <p:cNvSpPr txBox="1">
            <a:spLocks noGrp="1"/>
          </p:cNvSpPr>
          <p:nvPr>
            <p:ph idx="1"/>
          </p:nvPr>
        </p:nvSpPr>
        <p:spPr/>
        <p:txBody>
          <a:bodyPr/>
          <a:lstStyle/>
          <a:p>
            <a:pPr marL="0" indent="0">
              <a:buNone/>
            </a:pPr>
            <a:r>
              <a:rPr lang="en-US" altLang="zh-CN" dirty="0"/>
              <a:t>To request materials that are not in our library collection</a:t>
            </a:r>
          </a:p>
          <a:p>
            <a:pPr lvl="1">
              <a:buFont typeface="Arial" panose="020B0604020202020204" pitchFamily="34" charset="0"/>
              <a:buChar char="•"/>
            </a:pPr>
            <a:r>
              <a:rPr lang="en-US" altLang="zh-CN" dirty="0">
                <a:hlinkClick r:id="rId2"/>
              </a:rPr>
              <a:t>https://library.cuhk.edu.cn/books-selection-online</a:t>
            </a:r>
            <a:endParaRPr lang="en-US" altLang="zh-CN" dirty="0"/>
          </a:p>
          <a:p>
            <a:pPr lvl="1">
              <a:buFont typeface="Arial" panose="020B0604020202020204" pitchFamily="34" charset="0"/>
              <a:buChar char="•"/>
            </a:pPr>
            <a:r>
              <a:rPr lang="en-US" altLang="zh-CN" dirty="0">
                <a:hlinkClick r:id="rId3"/>
              </a:rPr>
              <a:t>https://library.cuhk.edu.cn/form-submission-online</a:t>
            </a:r>
            <a:r>
              <a:rPr lang="en-US" altLang="zh-CN" dirty="0"/>
              <a:t> </a:t>
            </a:r>
          </a:p>
        </p:txBody>
      </p:sp>
      <p:pic>
        <p:nvPicPr>
          <p:cNvPr id="6" name="图片 5">
            <a:extLst>
              <a:ext uri="{FF2B5EF4-FFF2-40B4-BE49-F238E27FC236}">
                <a16:creationId xmlns:a16="http://schemas.microsoft.com/office/drawing/2014/main" id="{2D06E6BC-89C4-0A91-373E-1AFA24CCA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318" y="3090929"/>
            <a:ext cx="4455363" cy="2880000"/>
          </a:xfrm>
          <a:prstGeom prst="rect">
            <a:avLst/>
          </a:prstGeom>
        </p:spPr>
      </p:pic>
    </p:spTree>
    <p:extLst>
      <p:ext uri="{BB962C8B-B14F-4D97-AF65-F5344CB8AC3E}">
        <p14:creationId xmlns:p14="http://schemas.microsoft.com/office/powerpoint/2010/main" val="1787098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5ADFA-4190-459F-8A1F-CB3085CD1263}"/>
              </a:ext>
            </a:extLst>
          </p:cNvPr>
          <p:cNvSpPr txBox="1">
            <a:spLocks noGrp="1"/>
          </p:cNvSpPr>
          <p:nvPr>
            <p:ph type="title"/>
          </p:nvPr>
        </p:nvSpPr>
        <p:spPr/>
        <p:txBody>
          <a:bodyPr/>
          <a:lstStyle/>
          <a:p>
            <a:pPr lvl="0"/>
            <a:r>
              <a:rPr lang="en-US" dirty="0"/>
              <a:t>LibGuides</a:t>
            </a:r>
          </a:p>
        </p:txBody>
      </p:sp>
      <p:sp>
        <p:nvSpPr>
          <p:cNvPr id="3" name="Content Placeholder 2">
            <a:extLst>
              <a:ext uri="{FF2B5EF4-FFF2-40B4-BE49-F238E27FC236}">
                <a16:creationId xmlns:a16="http://schemas.microsoft.com/office/drawing/2014/main" id="{28F56D69-449D-4C98-8E73-9F908FAB4EB0}"/>
              </a:ext>
            </a:extLst>
          </p:cNvPr>
          <p:cNvSpPr txBox="1">
            <a:spLocks noGrp="1"/>
          </p:cNvSpPr>
          <p:nvPr>
            <p:ph idx="1"/>
          </p:nvPr>
        </p:nvSpPr>
        <p:spPr/>
        <p:txBody>
          <a:bodyPr/>
          <a:lstStyle/>
          <a:p>
            <a:pPr marL="0" lvl="0" indent="0">
              <a:buNone/>
            </a:pPr>
            <a:r>
              <a:rPr lang="en-US" altLang="zh-CN" dirty="0" err="1"/>
              <a:t>LibGuide</a:t>
            </a:r>
            <a:r>
              <a:rPr lang="en-US" altLang="zh-CN" dirty="0"/>
              <a:t> pages that recommend library resources for courses and programs in our university</a:t>
            </a:r>
            <a:r>
              <a:rPr lang="en-US" dirty="0"/>
              <a:t> </a:t>
            </a:r>
          </a:p>
          <a:p>
            <a:pPr lvl="1"/>
            <a:r>
              <a:rPr lang="en-US" dirty="0">
                <a:hlinkClick r:id="rId3"/>
              </a:rPr>
              <a:t>https://cuhk-shenzhen.libguides.com</a:t>
            </a:r>
            <a:endParaRPr lang="en-US" dirty="0"/>
          </a:p>
        </p:txBody>
      </p:sp>
      <p:pic>
        <p:nvPicPr>
          <p:cNvPr id="9" name="图片 8">
            <a:extLst>
              <a:ext uri="{FF2B5EF4-FFF2-40B4-BE49-F238E27FC236}">
                <a16:creationId xmlns:a16="http://schemas.microsoft.com/office/drawing/2014/main" id="{4A317040-0D5E-2D43-FAEA-331329FFEB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8318" y="3224238"/>
            <a:ext cx="4455363" cy="2880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09AA53EA-C9D9-4503-A7DC-04E1F8074EC5}"/>
              </a:ext>
            </a:extLst>
          </p:cNvPr>
          <p:cNvSpPr txBox="1">
            <a:spLocks noGrp="1"/>
          </p:cNvSpPr>
          <p:nvPr>
            <p:ph type="title"/>
          </p:nvPr>
        </p:nvSpPr>
        <p:spPr/>
        <p:txBody>
          <a:bodyPr/>
          <a:lstStyle/>
          <a:p>
            <a:pPr lvl="0"/>
            <a:r>
              <a:rPr lang="en-US" dirty="0"/>
              <a:t>Consultation</a:t>
            </a:r>
          </a:p>
        </p:txBody>
      </p:sp>
      <p:sp>
        <p:nvSpPr>
          <p:cNvPr id="3" name="Content Placeholder 4">
            <a:extLst>
              <a:ext uri="{FF2B5EF4-FFF2-40B4-BE49-F238E27FC236}">
                <a16:creationId xmlns:a16="http://schemas.microsoft.com/office/drawing/2014/main" id="{8A6AEBE5-A0AC-4B7D-9003-4E63B44E9B6F}"/>
              </a:ext>
            </a:extLst>
          </p:cNvPr>
          <p:cNvSpPr txBox="1">
            <a:spLocks noGrp="1"/>
          </p:cNvSpPr>
          <p:nvPr>
            <p:ph idx="1"/>
          </p:nvPr>
        </p:nvSpPr>
        <p:spPr/>
        <p:txBody>
          <a:bodyPr/>
          <a:lstStyle/>
          <a:p>
            <a:pPr marL="0" lvl="0" indent="0">
              <a:buNone/>
            </a:pPr>
            <a:r>
              <a:rPr lang="en-US" dirty="0"/>
              <a:t>Make an appointment with the Subject Service Librarians for questions such as how to search for library resources</a:t>
            </a:r>
          </a:p>
          <a:p>
            <a:pPr lvl="1"/>
            <a:r>
              <a:rPr lang="en-US" dirty="0">
                <a:hlinkClick r:id="rId3"/>
              </a:rPr>
              <a:t>https://</a:t>
            </a:r>
            <a:r>
              <a:rPr lang="en-US" dirty="0" err="1">
                <a:hlinkClick r:id="rId3"/>
              </a:rPr>
              <a:t>library.cuhk.edu.cn</a:t>
            </a:r>
            <a:r>
              <a:rPr lang="en-US" dirty="0">
                <a:hlinkClick r:id="rId3"/>
              </a:rPr>
              <a:t>/ajax/consultation</a:t>
            </a:r>
            <a:endParaRPr lang="en-US" dirty="0"/>
          </a:p>
        </p:txBody>
      </p:sp>
      <p:pic>
        <p:nvPicPr>
          <p:cNvPr id="6" name="图片 5">
            <a:extLst>
              <a:ext uri="{FF2B5EF4-FFF2-40B4-BE49-F238E27FC236}">
                <a16:creationId xmlns:a16="http://schemas.microsoft.com/office/drawing/2014/main" id="{2357A488-81F7-EF4F-9205-4FCFD7DE2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5077" y="3296963"/>
            <a:ext cx="4455364" cy="2880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5F34-8FC7-42B1-9B4D-473C58290490}"/>
              </a:ext>
            </a:extLst>
          </p:cNvPr>
          <p:cNvSpPr>
            <a:spLocks noGrp="1"/>
          </p:cNvSpPr>
          <p:nvPr>
            <p:ph type="ctrTitle"/>
          </p:nvPr>
        </p:nvSpPr>
        <p:spPr>
          <a:xfrm rot="21037326">
            <a:off x="2157254" y="2612919"/>
            <a:ext cx="7798688" cy="785222"/>
          </a:xfrm>
        </p:spPr>
        <p:txBody>
          <a:bodyPr/>
          <a:lstStyle/>
          <a:p>
            <a:r>
              <a:rPr lang="en-US" altLang="zh-CN" dirty="0"/>
              <a:t>Thank you!</a:t>
            </a:r>
            <a:endParaRPr lang="zh-CN" altLang="en-US" dirty="0"/>
          </a:p>
        </p:txBody>
      </p:sp>
    </p:spTree>
    <p:extLst>
      <p:ext uri="{BB962C8B-B14F-4D97-AF65-F5344CB8AC3E}">
        <p14:creationId xmlns:p14="http://schemas.microsoft.com/office/powerpoint/2010/main" val="1407409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56627" y="1434586"/>
            <a:ext cx="9308357" cy="4482888"/>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normAutofit/>
          </a:bodyPr>
          <a:lstStyle/>
          <a:p>
            <a:r>
              <a:rPr lang="en-US" altLang="zh-CN" dirty="0"/>
              <a:t>Print Collections</a:t>
            </a:r>
            <a:endParaRPr lang="zh-CN" altLang="en-US" dirty="0"/>
          </a:p>
        </p:txBody>
      </p:sp>
      <p:sp>
        <p:nvSpPr>
          <p:cNvPr id="6" name="Rounded Rectangle 5"/>
          <p:cNvSpPr/>
          <p:nvPr/>
        </p:nvSpPr>
        <p:spPr>
          <a:xfrm>
            <a:off x="5411663" y="2945754"/>
            <a:ext cx="1198142" cy="2415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ounded Rectangle 5">
            <a:extLst>
              <a:ext uri="{FF2B5EF4-FFF2-40B4-BE49-F238E27FC236}">
                <a16:creationId xmlns:a16="http://schemas.microsoft.com/office/drawing/2014/main" id="{9E5B765B-B87C-42CF-80FC-453ED29F6F9A}"/>
              </a:ext>
            </a:extLst>
          </p:cNvPr>
          <p:cNvSpPr/>
          <p:nvPr/>
        </p:nvSpPr>
        <p:spPr>
          <a:xfrm>
            <a:off x="3958046" y="3493149"/>
            <a:ext cx="4284617" cy="49620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796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0E1D-5242-419A-A7FC-AF384D72CDCC}"/>
              </a:ext>
            </a:extLst>
          </p:cNvPr>
          <p:cNvSpPr>
            <a:spLocks noGrp="1"/>
          </p:cNvSpPr>
          <p:nvPr>
            <p:ph type="title"/>
          </p:nvPr>
        </p:nvSpPr>
        <p:spPr/>
        <p:txBody>
          <a:bodyPr/>
          <a:lstStyle/>
          <a:p>
            <a:r>
              <a:rPr lang="en-US" altLang="zh-CN" dirty="0"/>
              <a:t>Print Collections</a:t>
            </a:r>
            <a:endParaRPr lang="en-US" dirty="0"/>
          </a:p>
        </p:txBody>
      </p:sp>
      <p:sp>
        <p:nvSpPr>
          <p:cNvPr id="3" name="Text Placeholder 2">
            <a:extLst>
              <a:ext uri="{FF2B5EF4-FFF2-40B4-BE49-F238E27FC236}">
                <a16:creationId xmlns:a16="http://schemas.microsoft.com/office/drawing/2014/main" id="{6053EEAC-BD72-4132-923E-33572F91703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6A1430F-AED9-47C6-8CD9-03237FF13304}"/>
              </a:ext>
            </a:extLst>
          </p:cNvPr>
          <p:cNvPicPr>
            <a:picLocks noChangeAspect="1"/>
          </p:cNvPicPr>
          <p:nvPr/>
        </p:nvPicPr>
        <p:blipFill rotWithShape="1">
          <a:blip r:embed="rId3"/>
          <a:srcRect t="4735"/>
          <a:stretch/>
        </p:blipFill>
        <p:spPr>
          <a:xfrm>
            <a:off x="1333182" y="1486153"/>
            <a:ext cx="6210618" cy="2941209"/>
          </a:xfrm>
          <a:prstGeom prst="rect">
            <a:avLst/>
          </a:prstGeom>
        </p:spPr>
      </p:pic>
      <p:sp>
        <p:nvSpPr>
          <p:cNvPr id="4" name="TextBox 3">
            <a:extLst>
              <a:ext uri="{FF2B5EF4-FFF2-40B4-BE49-F238E27FC236}">
                <a16:creationId xmlns:a16="http://schemas.microsoft.com/office/drawing/2014/main" id="{B14E68C0-12A4-4B46-BCAE-7612245564B1}"/>
              </a:ext>
            </a:extLst>
          </p:cNvPr>
          <p:cNvSpPr txBox="1"/>
          <p:nvPr/>
        </p:nvSpPr>
        <p:spPr>
          <a:xfrm>
            <a:off x="5229012" y="1475442"/>
            <a:ext cx="2272903" cy="376714"/>
          </a:xfrm>
          <a:prstGeom prst="rect">
            <a:avLst/>
          </a:prstGeom>
          <a:noFill/>
        </p:spPr>
        <p:txBody>
          <a:bodyPr wrap="square" rtlCol="0">
            <a:spAutoFit/>
          </a:bodyPr>
          <a:lstStyle/>
          <a:p>
            <a:r>
              <a:rPr lang="en-US" altLang="zh-CN" b="1" dirty="0">
                <a:solidFill>
                  <a:srgbClr val="7561A7"/>
                </a:solidFill>
              </a:rPr>
              <a:t>library.cuhk.edu.cn</a:t>
            </a:r>
            <a:endParaRPr lang="en-US" b="1" dirty="0">
              <a:solidFill>
                <a:srgbClr val="7561A7"/>
              </a:solidFill>
            </a:endParaRPr>
          </a:p>
        </p:txBody>
      </p:sp>
      <p:pic>
        <p:nvPicPr>
          <p:cNvPr id="6" name="Picture 5">
            <a:extLst>
              <a:ext uri="{FF2B5EF4-FFF2-40B4-BE49-F238E27FC236}">
                <a16:creationId xmlns:a16="http://schemas.microsoft.com/office/drawing/2014/main" id="{0F2B0A6F-CF9A-4E1C-AA98-FAB565F637F7}"/>
              </a:ext>
            </a:extLst>
          </p:cNvPr>
          <p:cNvPicPr>
            <a:picLocks noChangeAspect="1"/>
          </p:cNvPicPr>
          <p:nvPr/>
        </p:nvPicPr>
        <p:blipFill>
          <a:blip r:embed="rId4"/>
          <a:stretch>
            <a:fillRect/>
          </a:stretch>
        </p:blipFill>
        <p:spPr>
          <a:xfrm>
            <a:off x="4953000" y="2787196"/>
            <a:ext cx="5828402" cy="3689804"/>
          </a:xfrm>
          <a:prstGeom prst="rect">
            <a:avLst/>
          </a:prstGeom>
        </p:spPr>
      </p:pic>
    </p:spTree>
    <p:extLst>
      <p:ext uri="{BB962C8B-B14F-4D97-AF65-F5344CB8AC3E}">
        <p14:creationId xmlns:p14="http://schemas.microsoft.com/office/powerpoint/2010/main" val="1698744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9135-6520-4413-93CF-D0A2088DBA7C}"/>
              </a:ext>
            </a:extLst>
          </p:cNvPr>
          <p:cNvSpPr txBox="1">
            <a:spLocks noGrp="1"/>
          </p:cNvSpPr>
          <p:nvPr>
            <p:ph type="title"/>
          </p:nvPr>
        </p:nvSpPr>
        <p:spPr/>
        <p:txBody>
          <a:bodyPr/>
          <a:lstStyle/>
          <a:p>
            <a:pPr lvl="0"/>
            <a:r>
              <a:rPr lang="en-US" altLang="zh-CN" dirty="0"/>
              <a:t>Print Collections</a:t>
            </a:r>
            <a:endParaRPr lang="en-US" dirty="0"/>
          </a:p>
        </p:txBody>
      </p:sp>
      <p:sp>
        <p:nvSpPr>
          <p:cNvPr id="4" name="TextBox 4">
            <a:extLst>
              <a:ext uri="{FF2B5EF4-FFF2-40B4-BE49-F238E27FC236}">
                <a16:creationId xmlns:a16="http://schemas.microsoft.com/office/drawing/2014/main" id="{9664D015-7B91-488D-B2FA-63EE413721F3}"/>
              </a:ext>
            </a:extLst>
          </p:cNvPr>
          <p:cNvSpPr txBox="1"/>
          <p:nvPr/>
        </p:nvSpPr>
        <p:spPr>
          <a:xfrm>
            <a:off x="2500948" y="1357627"/>
            <a:ext cx="1672044"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FF0000"/>
                </a:solidFill>
                <a:uFillTx/>
                <a:latin typeface="等线" pitchFamily="2"/>
                <a:ea typeface="等线" pitchFamily="2"/>
              </a:rPr>
              <a:t>Material Type</a:t>
            </a:r>
          </a:p>
        </p:txBody>
      </p:sp>
      <p:cxnSp>
        <p:nvCxnSpPr>
          <p:cNvPr id="5" name="Straight Arrow Connector 5">
            <a:extLst>
              <a:ext uri="{FF2B5EF4-FFF2-40B4-BE49-F238E27FC236}">
                <a16:creationId xmlns:a16="http://schemas.microsoft.com/office/drawing/2014/main" id="{E1F21DEA-D1AF-4ECA-91CA-C0316A3086F4}"/>
              </a:ext>
            </a:extLst>
          </p:cNvPr>
          <p:cNvCxnSpPr/>
          <p:nvPr/>
        </p:nvCxnSpPr>
        <p:spPr>
          <a:xfrm flipV="1">
            <a:off x="3193276" y="1772893"/>
            <a:ext cx="0" cy="313511"/>
          </a:xfrm>
          <a:prstGeom prst="straightConnector1">
            <a:avLst/>
          </a:prstGeom>
          <a:noFill/>
          <a:ln w="6345" cap="flat">
            <a:solidFill>
              <a:srgbClr val="FF0000"/>
            </a:solidFill>
            <a:prstDash val="solid"/>
            <a:miter/>
            <a:tailEnd type="arrow"/>
          </a:ln>
        </p:spPr>
      </p:cxnSp>
      <p:cxnSp>
        <p:nvCxnSpPr>
          <p:cNvPr id="6" name="Straight Arrow Connector 6">
            <a:extLst>
              <a:ext uri="{FF2B5EF4-FFF2-40B4-BE49-F238E27FC236}">
                <a16:creationId xmlns:a16="http://schemas.microsoft.com/office/drawing/2014/main" id="{7F262D4F-77DF-4428-B55F-8E1F4A090F44}"/>
              </a:ext>
            </a:extLst>
          </p:cNvPr>
          <p:cNvCxnSpPr/>
          <p:nvPr/>
        </p:nvCxnSpPr>
        <p:spPr>
          <a:xfrm>
            <a:off x="3598228" y="3522716"/>
            <a:ext cx="0" cy="350737"/>
          </a:xfrm>
          <a:prstGeom prst="straightConnector1">
            <a:avLst/>
          </a:prstGeom>
          <a:noFill/>
          <a:ln w="6345" cap="flat">
            <a:solidFill>
              <a:srgbClr val="FF0000"/>
            </a:solidFill>
            <a:prstDash val="solid"/>
            <a:miter/>
            <a:tailEnd type="arrow"/>
          </a:ln>
        </p:spPr>
      </p:cxnSp>
      <p:cxnSp>
        <p:nvCxnSpPr>
          <p:cNvPr id="7" name="Straight Arrow Connector 7">
            <a:extLst>
              <a:ext uri="{FF2B5EF4-FFF2-40B4-BE49-F238E27FC236}">
                <a16:creationId xmlns:a16="http://schemas.microsoft.com/office/drawing/2014/main" id="{F44918D2-D210-4B88-BF63-3CA481443581}"/>
              </a:ext>
            </a:extLst>
          </p:cNvPr>
          <p:cNvCxnSpPr/>
          <p:nvPr/>
        </p:nvCxnSpPr>
        <p:spPr>
          <a:xfrm>
            <a:off x="5510851" y="3522716"/>
            <a:ext cx="0" cy="350737"/>
          </a:xfrm>
          <a:prstGeom prst="straightConnector1">
            <a:avLst/>
          </a:prstGeom>
          <a:noFill/>
          <a:ln w="6345" cap="flat">
            <a:solidFill>
              <a:srgbClr val="FF0000"/>
            </a:solidFill>
            <a:prstDash val="solid"/>
            <a:miter/>
            <a:tailEnd type="arrow"/>
          </a:ln>
        </p:spPr>
      </p:cxnSp>
      <p:cxnSp>
        <p:nvCxnSpPr>
          <p:cNvPr id="8" name="Straight Arrow Connector 8">
            <a:extLst>
              <a:ext uri="{FF2B5EF4-FFF2-40B4-BE49-F238E27FC236}">
                <a16:creationId xmlns:a16="http://schemas.microsoft.com/office/drawing/2014/main" id="{1C73B87E-304A-4337-AE36-BB61D5467AA4}"/>
              </a:ext>
            </a:extLst>
          </p:cNvPr>
          <p:cNvCxnSpPr/>
          <p:nvPr/>
        </p:nvCxnSpPr>
        <p:spPr>
          <a:xfrm>
            <a:off x="7446334" y="3522716"/>
            <a:ext cx="0" cy="350737"/>
          </a:xfrm>
          <a:prstGeom prst="straightConnector1">
            <a:avLst/>
          </a:prstGeom>
          <a:noFill/>
          <a:ln w="6345" cap="flat">
            <a:solidFill>
              <a:srgbClr val="FF0000"/>
            </a:solidFill>
            <a:prstDash val="solid"/>
            <a:miter/>
            <a:tailEnd type="arrow"/>
          </a:ln>
        </p:spPr>
      </p:cxnSp>
      <p:sp>
        <p:nvSpPr>
          <p:cNvPr id="9" name="TextBox 9">
            <a:extLst>
              <a:ext uri="{FF2B5EF4-FFF2-40B4-BE49-F238E27FC236}">
                <a16:creationId xmlns:a16="http://schemas.microsoft.com/office/drawing/2014/main" id="{70FCB3EB-CCC1-4A5F-BC6B-4B0DA357C922}"/>
              </a:ext>
            </a:extLst>
          </p:cNvPr>
          <p:cNvSpPr txBox="1"/>
          <p:nvPr/>
        </p:nvSpPr>
        <p:spPr>
          <a:xfrm>
            <a:off x="6727871" y="3899577"/>
            <a:ext cx="1550127"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FF0000"/>
                </a:solidFill>
                <a:uFillTx/>
                <a:latin typeface="等线" pitchFamily="2"/>
                <a:ea typeface="等线" pitchFamily="2"/>
              </a:rPr>
              <a:t>Call Number</a:t>
            </a:r>
          </a:p>
        </p:txBody>
      </p:sp>
      <p:sp>
        <p:nvSpPr>
          <p:cNvPr id="10" name="TextBox 10">
            <a:extLst>
              <a:ext uri="{FF2B5EF4-FFF2-40B4-BE49-F238E27FC236}">
                <a16:creationId xmlns:a16="http://schemas.microsoft.com/office/drawing/2014/main" id="{84B257D3-457F-436E-97ED-921CB059BE75}"/>
              </a:ext>
            </a:extLst>
          </p:cNvPr>
          <p:cNvSpPr txBox="1"/>
          <p:nvPr/>
        </p:nvSpPr>
        <p:spPr>
          <a:xfrm>
            <a:off x="4600803" y="3899577"/>
            <a:ext cx="1920240"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FF0000"/>
                </a:solidFill>
                <a:uFillTx/>
                <a:latin typeface="等线" pitchFamily="2"/>
                <a:ea typeface="等线" pitchFamily="2"/>
              </a:rPr>
              <a:t>Collection Type</a:t>
            </a:r>
          </a:p>
        </p:txBody>
      </p:sp>
      <p:sp>
        <p:nvSpPr>
          <p:cNvPr id="11" name="TextBox 11">
            <a:extLst>
              <a:ext uri="{FF2B5EF4-FFF2-40B4-BE49-F238E27FC236}">
                <a16:creationId xmlns:a16="http://schemas.microsoft.com/office/drawing/2014/main" id="{E92774E4-E121-4A4E-B722-01069D619C95}"/>
              </a:ext>
            </a:extLst>
          </p:cNvPr>
          <p:cNvSpPr txBox="1"/>
          <p:nvPr/>
        </p:nvSpPr>
        <p:spPr>
          <a:xfrm>
            <a:off x="3010405" y="3899577"/>
            <a:ext cx="1410791"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FF0000"/>
                </a:solidFill>
                <a:uFillTx/>
                <a:latin typeface="等线" pitchFamily="2"/>
                <a:ea typeface="等线" pitchFamily="2"/>
              </a:rPr>
              <a:t>Availability</a:t>
            </a:r>
          </a:p>
        </p:txBody>
      </p:sp>
      <p:pic>
        <p:nvPicPr>
          <p:cNvPr id="12" name="Content Placeholder 12">
            <a:extLst>
              <a:ext uri="{FF2B5EF4-FFF2-40B4-BE49-F238E27FC236}">
                <a16:creationId xmlns:a16="http://schemas.microsoft.com/office/drawing/2014/main" id="{7C465D40-816D-43E0-B46B-E2126AC84112}"/>
              </a:ext>
            </a:extLst>
          </p:cNvPr>
          <p:cNvPicPr>
            <a:picLocks noGrp="1" noChangeAspect="1"/>
          </p:cNvPicPr>
          <p:nvPr>
            <p:ph idx="1"/>
          </p:nvPr>
        </p:nvPicPr>
        <p:blipFill>
          <a:blip r:embed="rId3"/>
          <a:stretch>
            <a:fillRect/>
          </a:stretch>
        </p:blipFill>
        <p:spPr>
          <a:xfrm>
            <a:off x="2073018" y="4377206"/>
            <a:ext cx="8045961" cy="2115665"/>
          </a:xfrm>
        </p:spPr>
      </p:pic>
      <p:pic>
        <p:nvPicPr>
          <p:cNvPr id="13" name="Picture 12">
            <a:extLst>
              <a:ext uri="{FF2B5EF4-FFF2-40B4-BE49-F238E27FC236}">
                <a16:creationId xmlns:a16="http://schemas.microsoft.com/office/drawing/2014/main" id="{CD2A345C-2886-4FB2-8CF8-75352BA71679}"/>
              </a:ext>
            </a:extLst>
          </p:cNvPr>
          <p:cNvPicPr>
            <a:picLocks noChangeAspect="1"/>
          </p:cNvPicPr>
          <p:nvPr/>
        </p:nvPicPr>
        <p:blipFill rotWithShape="1">
          <a:blip r:embed="rId4"/>
          <a:srcRect t="16706" b="42734"/>
          <a:stretch/>
        </p:blipFill>
        <p:spPr>
          <a:xfrm>
            <a:off x="1657121" y="2086404"/>
            <a:ext cx="8877756" cy="1635587"/>
          </a:xfrm>
          <a:prstGeom prst="rect">
            <a:avLst/>
          </a:prstGeom>
        </p:spPr>
      </p:pic>
    </p:spTree>
    <p:extLst>
      <p:ext uri="{BB962C8B-B14F-4D97-AF65-F5344CB8AC3E}">
        <p14:creationId xmlns:p14="http://schemas.microsoft.com/office/powerpoint/2010/main" val="4004006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2DF560FD-B888-434E-B350-24EDAB449D16}"/>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69090" t="33226" r="5599" b="9886"/>
          <a:stretch/>
        </p:blipFill>
        <p:spPr bwMode="auto">
          <a:xfrm>
            <a:off x="7607135" y="2596958"/>
            <a:ext cx="2451264" cy="371844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986EA63-81EE-4ED9-A6F2-F53549A2A8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5867" y="1219998"/>
            <a:ext cx="1835229" cy="1376960"/>
          </a:xfrm>
          <a:prstGeom prst="rect">
            <a:avLst/>
          </a:prstGeom>
        </p:spPr>
      </p:pic>
      <p:pic>
        <p:nvPicPr>
          <p:cNvPr id="5" name="Content Placeholder 4">
            <a:extLst>
              <a:ext uri="{FF2B5EF4-FFF2-40B4-BE49-F238E27FC236}">
                <a16:creationId xmlns:a16="http://schemas.microsoft.com/office/drawing/2014/main" id="{76E8CDBC-F67E-45CA-B1AC-63CFD54958E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175" t="252" r="25829" b="4586"/>
          <a:stretch/>
        </p:blipFill>
        <p:spPr>
          <a:xfrm>
            <a:off x="2268179" y="1468319"/>
            <a:ext cx="4722921" cy="4527612"/>
          </a:xfrm>
          <a:prstGeom prst="rect">
            <a:avLst/>
          </a:prstGeom>
          <a:noFill/>
          <a:ln>
            <a:noFill/>
          </a:ln>
        </p:spPr>
      </p:pic>
      <p:sp>
        <p:nvSpPr>
          <p:cNvPr id="6" name="Title 1">
            <a:extLst>
              <a:ext uri="{FF2B5EF4-FFF2-40B4-BE49-F238E27FC236}">
                <a16:creationId xmlns:a16="http://schemas.microsoft.com/office/drawing/2014/main" id="{8D6BBB13-DC9F-4996-871C-2971BE5E2FFA}"/>
              </a:ext>
            </a:extLst>
          </p:cNvPr>
          <p:cNvSpPr txBox="1">
            <a:spLocks noGrp="1"/>
          </p:cNvSpPr>
          <p:nvPr>
            <p:ph type="title"/>
          </p:nvPr>
        </p:nvSpPr>
        <p:spPr>
          <a:xfrm>
            <a:off x="1436135" y="142760"/>
            <a:ext cx="9319729" cy="1325559"/>
          </a:xfrm>
        </p:spPr>
        <p:txBody>
          <a:bodyPr/>
          <a:lstStyle/>
          <a:p>
            <a:pPr lvl="0"/>
            <a:r>
              <a:rPr lang="en-US" altLang="zh-CN" dirty="0"/>
              <a:t>Print Collections</a:t>
            </a:r>
            <a:endParaRPr lang="en-US" dirty="0"/>
          </a:p>
        </p:txBody>
      </p:sp>
    </p:spTree>
    <p:extLst>
      <p:ext uri="{BB962C8B-B14F-4D97-AF65-F5344CB8AC3E}">
        <p14:creationId xmlns:p14="http://schemas.microsoft.com/office/powerpoint/2010/main" val="2348517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0E1D-5242-419A-A7FC-AF384D72CDCC}"/>
              </a:ext>
            </a:extLst>
          </p:cNvPr>
          <p:cNvSpPr>
            <a:spLocks noGrp="1"/>
          </p:cNvSpPr>
          <p:nvPr>
            <p:ph type="title"/>
          </p:nvPr>
        </p:nvSpPr>
        <p:spPr/>
        <p:txBody>
          <a:bodyPr>
            <a:normAutofit/>
          </a:bodyPr>
          <a:lstStyle/>
          <a:p>
            <a:r>
              <a:rPr lang="en-US" sz="4000" dirty="0"/>
              <a:t>Electronic Collections</a:t>
            </a:r>
          </a:p>
        </p:txBody>
      </p:sp>
      <p:sp>
        <p:nvSpPr>
          <p:cNvPr id="3" name="Text Placeholder 2">
            <a:extLst>
              <a:ext uri="{FF2B5EF4-FFF2-40B4-BE49-F238E27FC236}">
                <a16:creationId xmlns:a16="http://schemas.microsoft.com/office/drawing/2014/main" id="{6053EEAC-BD72-4132-923E-33572F917030}"/>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76A1430F-AED9-47C6-8CD9-03237FF13304}"/>
              </a:ext>
            </a:extLst>
          </p:cNvPr>
          <p:cNvPicPr>
            <a:picLocks noChangeAspect="1"/>
          </p:cNvPicPr>
          <p:nvPr/>
        </p:nvPicPr>
        <p:blipFill rotWithShape="1">
          <a:blip r:embed="rId3"/>
          <a:srcRect t="4735"/>
          <a:stretch/>
        </p:blipFill>
        <p:spPr>
          <a:xfrm>
            <a:off x="1333182" y="1486153"/>
            <a:ext cx="6210618" cy="2941209"/>
          </a:xfrm>
          <a:prstGeom prst="rect">
            <a:avLst/>
          </a:prstGeom>
        </p:spPr>
      </p:pic>
      <p:sp>
        <p:nvSpPr>
          <p:cNvPr id="4" name="TextBox 3">
            <a:extLst>
              <a:ext uri="{FF2B5EF4-FFF2-40B4-BE49-F238E27FC236}">
                <a16:creationId xmlns:a16="http://schemas.microsoft.com/office/drawing/2014/main" id="{B14E68C0-12A4-4B46-BCAE-7612245564B1}"/>
              </a:ext>
            </a:extLst>
          </p:cNvPr>
          <p:cNvSpPr txBox="1"/>
          <p:nvPr/>
        </p:nvSpPr>
        <p:spPr>
          <a:xfrm>
            <a:off x="5229012" y="1475442"/>
            <a:ext cx="2272903" cy="376714"/>
          </a:xfrm>
          <a:prstGeom prst="rect">
            <a:avLst/>
          </a:prstGeom>
          <a:noFill/>
        </p:spPr>
        <p:txBody>
          <a:bodyPr wrap="square" rtlCol="0">
            <a:spAutoFit/>
          </a:bodyPr>
          <a:lstStyle/>
          <a:p>
            <a:r>
              <a:rPr lang="en-US" altLang="zh-CN" b="1" dirty="0">
                <a:solidFill>
                  <a:srgbClr val="7561A7"/>
                </a:solidFill>
              </a:rPr>
              <a:t>library.cuhk.edu.cn</a:t>
            </a:r>
            <a:endParaRPr lang="en-US" b="1" dirty="0">
              <a:solidFill>
                <a:srgbClr val="7561A7"/>
              </a:solidFill>
            </a:endParaRPr>
          </a:p>
        </p:txBody>
      </p:sp>
      <p:pic>
        <p:nvPicPr>
          <p:cNvPr id="8" name="Picture 7">
            <a:extLst>
              <a:ext uri="{FF2B5EF4-FFF2-40B4-BE49-F238E27FC236}">
                <a16:creationId xmlns:a16="http://schemas.microsoft.com/office/drawing/2014/main" id="{6737F1BD-16A6-4AF1-A4A9-8A9E7CC9B065}"/>
              </a:ext>
            </a:extLst>
          </p:cNvPr>
          <p:cNvPicPr>
            <a:picLocks noChangeAspect="1"/>
          </p:cNvPicPr>
          <p:nvPr/>
        </p:nvPicPr>
        <p:blipFill>
          <a:blip r:embed="rId4"/>
          <a:stretch>
            <a:fillRect/>
          </a:stretch>
        </p:blipFill>
        <p:spPr>
          <a:xfrm>
            <a:off x="5638800" y="3351497"/>
            <a:ext cx="5111973" cy="3138080"/>
          </a:xfrm>
          <a:prstGeom prst="rect">
            <a:avLst/>
          </a:prstGeom>
        </p:spPr>
      </p:pic>
    </p:spTree>
    <p:extLst>
      <p:ext uri="{BB962C8B-B14F-4D97-AF65-F5344CB8AC3E}">
        <p14:creationId xmlns:p14="http://schemas.microsoft.com/office/powerpoint/2010/main" val="457640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34DEE-A78A-4EAE-8F27-18823D9DEF09}"/>
              </a:ext>
            </a:extLst>
          </p:cNvPr>
          <p:cNvSpPr txBox="1">
            <a:spLocks noGrp="1"/>
          </p:cNvSpPr>
          <p:nvPr>
            <p:ph type="title"/>
          </p:nvPr>
        </p:nvSpPr>
        <p:spPr/>
        <p:txBody>
          <a:bodyPr/>
          <a:lstStyle/>
          <a:p>
            <a:pPr lvl="0"/>
            <a:r>
              <a:rPr lang="en-US" dirty="0"/>
              <a:t>Advanced Search</a:t>
            </a:r>
          </a:p>
        </p:txBody>
      </p:sp>
      <p:pic>
        <p:nvPicPr>
          <p:cNvPr id="3" name="Content Placeholder 5">
            <a:extLst>
              <a:ext uri="{FF2B5EF4-FFF2-40B4-BE49-F238E27FC236}">
                <a16:creationId xmlns:a16="http://schemas.microsoft.com/office/drawing/2014/main" id="{8FC7C67E-1441-4EDB-96B9-7F23691DC111}"/>
              </a:ext>
            </a:extLst>
          </p:cNvPr>
          <p:cNvPicPr>
            <a:picLocks noGrp="1" noChangeAspect="1"/>
          </p:cNvPicPr>
          <p:nvPr>
            <p:ph idx="1"/>
          </p:nvPr>
        </p:nvPicPr>
        <p:blipFill>
          <a:blip r:embed="rId3"/>
          <a:stretch>
            <a:fillRect/>
          </a:stretch>
        </p:blipFill>
        <p:spPr>
          <a:xfrm>
            <a:off x="1492410" y="1531903"/>
            <a:ext cx="9320214" cy="2823118"/>
          </a:xfrm>
        </p:spPr>
      </p:pic>
      <p:pic>
        <p:nvPicPr>
          <p:cNvPr id="4" name="Picture 7">
            <a:extLst>
              <a:ext uri="{FF2B5EF4-FFF2-40B4-BE49-F238E27FC236}">
                <a16:creationId xmlns:a16="http://schemas.microsoft.com/office/drawing/2014/main" id="{FFD7FFB0-C896-4451-BE1F-6F2B1DEE3F27}"/>
              </a:ext>
            </a:extLst>
          </p:cNvPr>
          <p:cNvPicPr>
            <a:picLocks noChangeAspect="1"/>
          </p:cNvPicPr>
          <p:nvPr/>
        </p:nvPicPr>
        <p:blipFill>
          <a:blip r:embed="rId4"/>
          <a:stretch>
            <a:fillRect/>
          </a:stretch>
        </p:blipFill>
        <p:spPr>
          <a:xfrm>
            <a:off x="2929582" y="3559987"/>
            <a:ext cx="6317507" cy="2886532"/>
          </a:xfrm>
          <a:prstGeom prst="rect">
            <a:avLst/>
          </a:prstGeom>
          <a:noFill/>
          <a:ln cap="flat">
            <a:noFill/>
          </a:ln>
        </p:spPr>
      </p:pic>
    </p:spTree>
  </p:cSld>
  <p:clrMapOvr>
    <a:masterClrMapping/>
  </p:clrMapOvr>
</p:sld>
</file>

<file path=ppt/theme/theme1.xml><?xml version="1.0" encoding="utf-8"?>
<a:theme xmlns:a="http://schemas.openxmlformats.org/drawingml/2006/main" name="Theme4 Subject Promot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Theme4-Subject%20Promotion</Template>
  <TotalTime>4150</TotalTime>
  <Words>5169</Words>
  <Application>Microsoft Office PowerPoint</Application>
  <PresentationFormat>宽屏</PresentationFormat>
  <Paragraphs>323</Paragraphs>
  <Slides>34</Slides>
  <Notes>28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34</vt:i4>
      </vt:variant>
    </vt:vector>
  </HeadingPairs>
  <TitlesOfParts>
    <vt:vector size="40" baseType="lpstr">
      <vt:lpstr>等线</vt:lpstr>
      <vt:lpstr>Arial</vt:lpstr>
      <vt:lpstr>Calibri</vt:lpstr>
      <vt:lpstr>Calibri Light</vt:lpstr>
      <vt:lpstr>Wingdings</vt:lpstr>
      <vt:lpstr>Theme4 Subject Promotion</vt:lpstr>
      <vt:lpstr>Library Skills</vt:lpstr>
      <vt:lpstr>Outline</vt:lpstr>
      <vt:lpstr>Search for Resources</vt:lpstr>
      <vt:lpstr>Print Collections</vt:lpstr>
      <vt:lpstr>Print Collections</vt:lpstr>
      <vt:lpstr>Print Collections</vt:lpstr>
      <vt:lpstr>Print Collections</vt:lpstr>
      <vt:lpstr>Electronic Collections</vt:lpstr>
      <vt:lpstr>Advanced Search</vt:lpstr>
      <vt:lpstr>Search for Resources</vt:lpstr>
      <vt:lpstr>E- resources List</vt:lpstr>
      <vt:lpstr>Database Types in the E-resources List</vt:lpstr>
      <vt:lpstr>Database Types in the E-resources List</vt:lpstr>
      <vt:lpstr>Abstract/Index</vt:lpstr>
      <vt:lpstr>Abstract/Index</vt:lpstr>
      <vt:lpstr>Abstract/Index</vt:lpstr>
      <vt:lpstr>Abstract/Index</vt:lpstr>
      <vt:lpstr>Full Text</vt:lpstr>
      <vt:lpstr>Full Text</vt:lpstr>
      <vt:lpstr>Full Text</vt:lpstr>
      <vt:lpstr>Data/Fact</vt:lpstr>
      <vt:lpstr>Data/Fact</vt:lpstr>
      <vt:lpstr>Data/Fact</vt:lpstr>
      <vt:lpstr>Data/Fact</vt:lpstr>
      <vt:lpstr>Data/Fact</vt:lpstr>
      <vt:lpstr>Data/Fact</vt:lpstr>
      <vt:lpstr>Software/Tools</vt:lpstr>
      <vt:lpstr>Software/Tools</vt:lpstr>
      <vt:lpstr>Seek for Research Support</vt:lpstr>
      <vt:lpstr>Interlibrary Loan</vt:lpstr>
      <vt:lpstr>Purchase request</vt:lpstr>
      <vt:lpstr>LibGuides</vt:lpstr>
      <vt:lpstr>Consultation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Gong Weifan (Library)</dc:creator>
  <cp:lastModifiedBy>Bowen Zheng (SDS,123090873)</cp:lastModifiedBy>
  <cp:revision>54</cp:revision>
  <dcterms:created xsi:type="dcterms:W3CDTF">2022-09-23T06:50:04Z</dcterms:created>
  <dcterms:modified xsi:type="dcterms:W3CDTF">2024-08-20T06:30:52Z</dcterms:modified>
</cp:coreProperties>
</file>